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media/image14.jpg" ContentType="image/jpg"/>
  <Override PartName="/ppt/media/image15.jpg" ContentType="image/jpg"/>
  <Override PartName="/ppt/media/image18.jpg" ContentType="image/jpg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21"/>
  </p:notesMasterIdLst>
  <p:sldIdLst>
    <p:sldId id="258" r:id="rId2"/>
    <p:sldId id="256" r:id="rId3"/>
    <p:sldId id="286" r:id="rId4"/>
    <p:sldId id="287" r:id="rId5"/>
    <p:sldId id="285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8" r:id="rId14"/>
    <p:sldId id="269" r:id="rId15"/>
    <p:sldId id="270" r:id="rId16"/>
    <p:sldId id="272" r:id="rId17"/>
    <p:sldId id="273" r:id="rId18"/>
    <p:sldId id="278" r:id="rId19"/>
    <p:sldId id="280" r:id="rId20"/>
  </p:sldIdLst>
  <p:sldSz cx="9144000" cy="6858000" type="screen4x3"/>
  <p:notesSz cx="9144000" cy="6858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4" d="100"/>
          <a:sy n="94" d="100"/>
        </p:scale>
        <p:origin x="1638" y="4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50B0B2A-4D78-4D39-8FF0-1641F11FEA9C}" type="datetimeFigureOut">
              <a:rPr lang="cs-CZ" smtClean="0"/>
              <a:t>07.03.2024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3028950" y="857250"/>
            <a:ext cx="3086100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914400" y="3300413"/>
            <a:ext cx="7315200" cy="270033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39624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5180013" y="6513513"/>
            <a:ext cx="39624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8E9B042-4B7E-4999-B24B-AE80465C47B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530854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8E9B042-4B7E-4999-B24B-AE80465C47B0}" type="slidenum">
              <a:rPr lang="cs-CZ" smtClean="0"/>
              <a:t>13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134087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01189F-B08C-436A-94B8-99B5E3D3B2FC}" type="datetime1">
              <a:rPr lang="en-US" smtClean="0"/>
              <a:t>3/7/2024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8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59B761-E099-4CAE-9D54-CB9042A0E7BF}" type="datetime1">
              <a:rPr lang="en-US" smtClean="0"/>
              <a:t>3/7/2024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8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91718" y="1948687"/>
            <a:ext cx="3929379" cy="46164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600" b="0" i="0">
                <a:solidFill>
                  <a:srgbClr val="002D5F"/>
                </a:solidFill>
                <a:latin typeface="Calibri Light"/>
                <a:cs typeface="Calibri Light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49F6D7-4DFA-471A-987B-2E75CBE2B3FD}" type="datetime1">
              <a:rPr lang="en-US" smtClean="0"/>
              <a:t>3/7/2024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431291" y="431291"/>
            <a:ext cx="8281670" cy="5995670"/>
          </a:xfrm>
          <a:custGeom>
            <a:avLst/>
            <a:gdLst/>
            <a:ahLst/>
            <a:cxnLst/>
            <a:rect l="l" t="t" r="r" b="b"/>
            <a:pathLst>
              <a:path w="8281670" h="5995670">
                <a:moveTo>
                  <a:pt x="8281416" y="0"/>
                </a:moveTo>
                <a:lnTo>
                  <a:pt x="0" y="0"/>
                </a:lnTo>
                <a:lnTo>
                  <a:pt x="0" y="5995416"/>
                </a:lnTo>
                <a:lnTo>
                  <a:pt x="8281416" y="5995416"/>
                </a:lnTo>
                <a:lnTo>
                  <a:pt x="8281416" y="0"/>
                </a:lnTo>
                <a:close/>
              </a:path>
            </a:pathLst>
          </a:custGeom>
          <a:solidFill>
            <a:srgbClr val="002D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431291" y="431291"/>
            <a:ext cx="8281670" cy="5995670"/>
          </a:xfrm>
          <a:custGeom>
            <a:avLst/>
            <a:gdLst/>
            <a:ahLst/>
            <a:cxnLst/>
            <a:rect l="l" t="t" r="r" b="b"/>
            <a:pathLst>
              <a:path w="8281670" h="5995670">
                <a:moveTo>
                  <a:pt x="0" y="5995416"/>
                </a:moveTo>
                <a:lnTo>
                  <a:pt x="8281416" y="5995416"/>
                </a:lnTo>
                <a:lnTo>
                  <a:pt x="8281416" y="0"/>
                </a:lnTo>
                <a:lnTo>
                  <a:pt x="0" y="0"/>
                </a:lnTo>
                <a:lnTo>
                  <a:pt x="0" y="5995416"/>
                </a:lnTo>
                <a:close/>
              </a:path>
            </a:pathLst>
          </a:custGeom>
          <a:ln w="12700">
            <a:solidFill>
              <a:srgbClr val="001F4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8" name="bg object 18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218932" y="6184391"/>
            <a:ext cx="353568" cy="131064"/>
          </a:xfrm>
          <a:prstGeom prst="rect">
            <a:avLst/>
          </a:prstGeom>
        </p:spPr>
      </p:pic>
      <p:sp>
        <p:nvSpPr>
          <p:cNvPr id="19" name="bg object 19"/>
          <p:cNvSpPr/>
          <p:nvPr/>
        </p:nvSpPr>
        <p:spPr>
          <a:xfrm>
            <a:off x="431291" y="3197352"/>
            <a:ext cx="7318375" cy="1676400"/>
          </a:xfrm>
          <a:custGeom>
            <a:avLst/>
            <a:gdLst/>
            <a:ahLst/>
            <a:cxnLst/>
            <a:rect l="l" t="t" r="r" b="b"/>
            <a:pathLst>
              <a:path w="7318375" h="1676400">
                <a:moveTo>
                  <a:pt x="7318248" y="0"/>
                </a:moveTo>
                <a:lnTo>
                  <a:pt x="0" y="0"/>
                </a:lnTo>
                <a:lnTo>
                  <a:pt x="0" y="1676400"/>
                </a:lnTo>
                <a:lnTo>
                  <a:pt x="7318248" y="1676400"/>
                </a:lnTo>
                <a:lnTo>
                  <a:pt x="7318248" y="0"/>
                </a:lnTo>
                <a:close/>
              </a:path>
            </a:pathLst>
          </a:custGeom>
          <a:solidFill>
            <a:srgbClr val="EE3D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bg object 20"/>
          <p:cNvSpPr/>
          <p:nvPr/>
        </p:nvSpPr>
        <p:spPr>
          <a:xfrm>
            <a:off x="431291" y="3197352"/>
            <a:ext cx="7318375" cy="1676400"/>
          </a:xfrm>
          <a:custGeom>
            <a:avLst/>
            <a:gdLst/>
            <a:ahLst/>
            <a:cxnLst/>
            <a:rect l="l" t="t" r="r" b="b"/>
            <a:pathLst>
              <a:path w="7318375" h="1676400">
                <a:moveTo>
                  <a:pt x="0" y="1676400"/>
                </a:moveTo>
                <a:lnTo>
                  <a:pt x="7318248" y="1676400"/>
                </a:lnTo>
                <a:lnTo>
                  <a:pt x="7318248" y="0"/>
                </a:lnTo>
                <a:lnTo>
                  <a:pt x="0" y="0"/>
                </a:lnTo>
                <a:lnTo>
                  <a:pt x="0" y="1676400"/>
                </a:lnTo>
                <a:close/>
              </a:path>
            </a:pathLst>
          </a:custGeom>
          <a:ln w="12700">
            <a:solidFill>
              <a:srgbClr val="B9519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21" name="bg object 21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752855" y="1790700"/>
            <a:ext cx="4276344" cy="947927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8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43E20B-F16E-4324-A9E1-1FCEB586955C}" type="datetime1">
              <a:rPr lang="en-US" smtClean="0"/>
              <a:t>3/7/2024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75AC18-A13E-424F-93ED-C4A86B4EAFA3}" type="datetime1">
              <a:rPr lang="en-US" smtClean="0"/>
              <a:t>3/7/2024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7">
            <a:alphaModFix amt="13000"/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431291" y="431291"/>
            <a:ext cx="8046720" cy="1332230"/>
          </a:xfrm>
          <a:custGeom>
            <a:avLst/>
            <a:gdLst/>
            <a:ahLst/>
            <a:cxnLst/>
            <a:rect l="l" t="t" r="r" b="b"/>
            <a:pathLst>
              <a:path w="8046720" h="1332230">
                <a:moveTo>
                  <a:pt x="0" y="1331976"/>
                </a:moveTo>
                <a:lnTo>
                  <a:pt x="8046719" y="1331976"/>
                </a:lnTo>
                <a:lnTo>
                  <a:pt x="8046719" y="0"/>
                </a:lnTo>
                <a:lnTo>
                  <a:pt x="0" y="0"/>
                </a:lnTo>
                <a:lnTo>
                  <a:pt x="0" y="1331976"/>
                </a:lnTo>
                <a:close/>
              </a:path>
            </a:pathLst>
          </a:custGeom>
          <a:solidFill>
            <a:srgbClr val="002D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8478011" y="431291"/>
            <a:ext cx="234950" cy="1332230"/>
          </a:xfrm>
          <a:custGeom>
            <a:avLst/>
            <a:gdLst/>
            <a:ahLst/>
            <a:cxnLst/>
            <a:rect l="l" t="t" r="r" b="b"/>
            <a:pathLst>
              <a:path w="234950" h="1332230">
                <a:moveTo>
                  <a:pt x="234696" y="0"/>
                </a:moveTo>
                <a:lnTo>
                  <a:pt x="0" y="0"/>
                </a:lnTo>
                <a:lnTo>
                  <a:pt x="0" y="1331976"/>
                </a:lnTo>
                <a:lnTo>
                  <a:pt x="234696" y="1331976"/>
                </a:lnTo>
                <a:lnTo>
                  <a:pt x="234696" y="0"/>
                </a:lnTo>
                <a:close/>
              </a:path>
            </a:pathLst>
          </a:custGeom>
          <a:solidFill>
            <a:srgbClr val="C8D317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8" name="bg object 18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539495" y="539495"/>
            <a:ext cx="1115568" cy="1115567"/>
          </a:xfrm>
          <a:prstGeom prst="rect">
            <a:avLst/>
          </a:prstGeom>
        </p:spPr>
      </p:pic>
      <p:sp>
        <p:nvSpPr>
          <p:cNvPr id="19" name="bg object 19"/>
          <p:cNvSpPr/>
          <p:nvPr/>
        </p:nvSpPr>
        <p:spPr>
          <a:xfrm>
            <a:off x="431291" y="431291"/>
            <a:ext cx="8046720" cy="1332230"/>
          </a:xfrm>
          <a:custGeom>
            <a:avLst/>
            <a:gdLst/>
            <a:ahLst/>
            <a:cxnLst/>
            <a:rect l="l" t="t" r="r" b="b"/>
            <a:pathLst>
              <a:path w="8046720" h="1332230">
                <a:moveTo>
                  <a:pt x="0" y="1331976"/>
                </a:moveTo>
                <a:lnTo>
                  <a:pt x="8046719" y="1331976"/>
                </a:lnTo>
                <a:lnTo>
                  <a:pt x="8046719" y="0"/>
                </a:lnTo>
                <a:lnTo>
                  <a:pt x="0" y="0"/>
                </a:lnTo>
                <a:lnTo>
                  <a:pt x="0" y="1331976"/>
                </a:lnTo>
                <a:close/>
              </a:path>
            </a:pathLst>
          </a:custGeom>
          <a:solidFill>
            <a:srgbClr val="002D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bg object 20"/>
          <p:cNvSpPr/>
          <p:nvPr/>
        </p:nvSpPr>
        <p:spPr>
          <a:xfrm>
            <a:off x="8478011" y="431291"/>
            <a:ext cx="234950" cy="1332230"/>
          </a:xfrm>
          <a:custGeom>
            <a:avLst/>
            <a:gdLst/>
            <a:ahLst/>
            <a:cxnLst/>
            <a:rect l="l" t="t" r="r" b="b"/>
            <a:pathLst>
              <a:path w="234950" h="1332230">
                <a:moveTo>
                  <a:pt x="234696" y="0"/>
                </a:moveTo>
                <a:lnTo>
                  <a:pt x="0" y="0"/>
                </a:lnTo>
                <a:lnTo>
                  <a:pt x="0" y="1331976"/>
                </a:lnTo>
                <a:lnTo>
                  <a:pt x="234696" y="1331976"/>
                </a:lnTo>
                <a:lnTo>
                  <a:pt x="234696" y="0"/>
                </a:lnTo>
                <a:close/>
              </a:path>
            </a:pathLst>
          </a:custGeom>
          <a:solidFill>
            <a:srgbClr val="EE3D2C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21" name="bg object 21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678179" y="647700"/>
            <a:ext cx="900683" cy="900684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31291" y="431291"/>
            <a:ext cx="8046720" cy="133223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8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644897" y="2366517"/>
            <a:ext cx="4070350" cy="43307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C6E5DE-0ED8-4E22-BDD1-FF6C5BBE5291}" type="datetime1">
              <a:rPr lang="en-US" smtClean="0"/>
              <a:t>3/7/2024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hf sldNum="0" hdr="0" ftr="0" dt="0"/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7" Type="http://schemas.openxmlformats.org/officeDocument/2006/relationships/image" Target="../media/image8.png"/><Relationship Id="rId2" Type="http://schemas.openxmlformats.org/officeDocument/2006/relationships/hyperlink" Target="https://www.mpo.cz/assets/cz/podnikani/dotace-a-podpora-podnikani/optak-2021-2027/aktivity/technologie/2023/7/Priloha-c--2---Vymezeni-zpusobilych-vydaju_cervenec-2023.pdf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7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7" Type="http://schemas.openxmlformats.org/officeDocument/2006/relationships/image" Target="../media/image8.png"/><Relationship Id="rId2" Type="http://schemas.openxmlformats.org/officeDocument/2006/relationships/hyperlink" Target="https://www.mpo.cz/assets/cz/podnikani/dotace-a-podpora-podnikani/optak-2021-2027/aktivity/technologie/2023/7/Priloha-c--2---Vymezeni-zpusobilych-vydaju_cervenec-2023.pdf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image" Target="../media/image12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hyperlink" Target="https://www.mpo.cz/assets/cz/podnikani/dotace-a-podpora-podnikani/optak-2021-2027/aktivity/technologie/2023/7/Priloha-c--4---Pravidla-pro-zadatele-a-prijemce-z-OP-TAK---zvlastni-cast_cervenec-2023.pdf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image" Target="../media/image7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hyperlink" Target="https://www.mpo.cz/assets/cz/podnikani/dotace-a-podpora-podnikani/optak-2021-2027/aktualni-informace/2023/8/Pravidla-pro-zadatele-a-prijemce---Obecna-cast_verze-4_platnost-od-4-8-2023.pdf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image" Target="../media/image7.jpeg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3" Type="http://schemas.openxmlformats.org/officeDocument/2006/relationships/hyperlink" Target="https://www.agentura-api.org/wp-content/uploads/2023/06/manual-jvs-fondu-eu-2021-2027.pdf" TargetMode="External"/><Relationship Id="rId7" Type="http://schemas.openxmlformats.org/officeDocument/2006/relationships/image" Target="../media/image15.jpg"/><Relationship Id="rId2" Type="http://schemas.openxmlformats.org/officeDocument/2006/relationships/hyperlink" Target="https://www.mpo.cz/assets/cz/podnikani/dotace-a-podpora-podnikani/optak-2021-2027/aktualni-informace/2023/8/Pravidla-pro-zadatele-a-prijemce---Obecna-cast_verze-4_platnost-od-4-8-2023.pdf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jpg"/><Relationship Id="rId5" Type="http://schemas.openxmlformats.org/officeDocument/2006/relationships/hyperlink" Target="https://publicita.dotaceeu.cz/gen/krok1" TargetMode="External"/><Relationship Id="rId10" Type="http://schemas.openxmlformats.org/officeDocument/2006/relationships/image" Target="../media/image8.png"/><Relationship Id="rId4" Type="http://schemas.openxmlformats.org/officeDocument/2006/relationships/hyperlink" Target="https://www.agentura-api.org/wp-content/uploads/2023/06/eumpo-1.zip" TargetMode="External"/><Relationship Id="rId9" Type="http://schemas.openxmlformats.org/officeDocument/2006/relationships/image" Target="../media/image7.jpe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18.jpg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8.png"/><Relationship Id="rId4" Type="http://schemas.openxmlformats.org/officeDocument/2006/relationships/image" Target="../media/image7.jpe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hyperlink" Target="https://www.podhurizeleznychhor.cz/optak" TargetMode="Externa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8.png"/><Relationship Id="rId4" Type="http://schemas.openxmlformats.org/officeDocument/2006/relationships/image" Target="../media/image7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hyperlink" Target="https://www.agentura-api.org/cs/kontakty/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hyperlink" Target="https://www.podhurizeleznychhor.cz/optak/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8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hyperlink" Target="https://esm.justice.cz/ias/issm/rejstrik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image" Target="../media/image7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image" Target="../media/image7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40822" y="1081727"/>
            <a:ext cx="8617140" cy="150470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ts val="4000"/>
              </a:lnSpc>
            </a:pPr>
            <a:r>
              <a:rPr lang="cs-CZ" sz="2800" spc="-10" dirty="0">
                <a:solidFill>
                  <a:schemeClr val="accent1">
                    <a:lumMod val="50000"/>
                  </a:schemeClr>
                </a:solidFill>
              </a:rPr>
              <a:t>MAS Podhůří Železných hor o. p. s.  </a:t>
            </a:r>
            <a:r>
              <a:rPr lang="cs-CZ" sz="500" spc="-10" dirty="0">
                <a:solidFill>
                  <a:schemeClr val="accent1">
                    <a:lumMod val="50000"/>
                  </a:schemeClr>
                </a:solidFill>
              </a:rPr>
              <a:t>       </a:t>
            </a:r>
            <a:r>
              <a:rPr lang="cs-CZ" sz="2800" spc="-10" dirty="0">
                <a:solidFill>
                  <a:schemeClr val="accent1">
                    <a:lumMod val="50000"/>
                  </a:schemeClr>
                </a:solidFill>
              </a:rPr>
              <a:t>  </a:t>
            </a:r>
            <a:r>
              <a:rPr lang="cs-CZ" sz="800" spc="-10" dirty="0">
                <a:solidFill>
                  <a:schemeClr val="accent1">
                    <a:lumMod val="50000"/>
                  </a:schemeClr>
                </a:solidFill>
              </a:rPr>
              <a:t>      </a:t>
            </a:r>
            <a:br>
              <a:rPr lang="cs-CZ" b="0" spc="-40" dirty="0">
                <a:solidFill>
                  <a:schemeClr val="accent1">
                    <a:lumMod val="50000"/>
                  </a:schemeClr>
                </a:solidFill>
              </a:rPr>
            </a:br>
            <a:r>
              <a:rPr lang="cs-CZ" b="0" spc="-40" dirty="0">
                <a:solidFill>
                  <a:schemeClr val="accent1">
                    <a:lumMod val="50000"/>
                  </a:schemeClr>
                </a:solidFill>
              </a:rPr>
              <a:t>představení výzvy</a:t>
            </a:r>
            <a:r>
              <a:rPr lang="cs-CZ" b="0" spc="-10" dirty="0">
                <a:solidFill>
                  <a:schemeClr val="accent1">
                    <a:lumMod val="50000"/>
                  </a:schemeClr>
                </a:solidFill>
              </a:rPr>
              <a:t> OP TAK   </a:t>
            </a:r>
            <a:r>
              <a:rPr lang="cs-CZ" sz="1000" b="0" spc="-10" dirty="0">
                <a:solidFill>
                  <a:schemeClr val="accent1">
                    <a:lumMod val="50000"/>
                  </a:schemeClr>
                </a:solidFill>
              </a:rPr>
              <a:t>  </a:t>
            </a:r>
            <a:br>
              <a:rPr lang="cs-CZ" spc="-10" dirty="0">
                <a:solidFill>
                  <a:schemeClr val="accent1">
                    <a:lumMod val="50000"/>
                  </a:schemeClr>
                </a:solidFill>
              </a:rPr>
            </a:br>
            <a:r>
              <a:rPr lang="cs-CZ" sz="2600" cap="all" spc="-10" dirty="0">
                <a:solidFill>
                  <a:schemeClr val="accent1">
                    <a:lumMod val="50000"/>
                  </a:schemeClr>
                </a:solidFill>
              </a:rPr>
              <a:t>Technologie a aplikace pro konkurenceschopnost</a:t>
            </a:r>
            <a:endParaRPr sz="2600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13" name="Obrázek 12" descr="Obsah obrázku text, Písmo, bílé, typografie&#10;&#10;Popis byl vytvořen automaticky">
            <a:extLst>
              <a:ext uri="{FF2B5EF4-FFF2-40B4-BE49-F238E27FC236}">
                <a16:creationId xmlns:a16="http://schemas.microsoft.com/office/drawing/2014/main" id="{EC935288-084F-C854-80EC-95E4F1DE8A95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28684" y="418291"/>
            <a:ext cx="1651000" cy="406400"/>
          </a:xfrm>
          <a:prstGeom prst="rect">
            <a:avLst/>
          </a:prstGeom>
        </p:spPr>
      </p:pic>
      <p:pic>
        <p:nvPicPr>
          <p:cNvPr id="15" name="Obrázek 14" descr="Obsah obrázku text, Písmo, snímek obrazovky, Elektricky modrá&#10;&#10;Popis byl vytvořen automaticky">
            <a:extLst>
              <a:ext uri="{FF2B5EF4-FFF2-40B4-BE49-F238E27FC236}">
                <a16:creationId xmlns:a16="http://schemas.microsoft.com/office/drawing/2014/main" id="{6346CA53-2249-21C9-FF9C-A54E4886F4F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0822" y="284002"/>
            <a:ext cx="3005593" cy="540689"/>
          </a:xfrm>
          <a:prstGeom prst="rect">
            <a:avLst/>
          </a:prstGeom>
        </p:spPr>
      </p:pic>
      <p:sp>
        <p:nvSpPr>
          <p:cNvPr id="4" name="TextovéPole 3">
            <a:extLst>
              <a:ext uri="{FF2B5EF4-FFF2-40B4-BE49-F238E27FC236}">
                <a16:creationId xmlns:a16="http://schemas.microsoft.com/office/drawing/2014/main" id="{15084166-F627-9604-89CA-C965590F65B4}"/>
              </a:ext>
            </a:extLst>
          </p:cNvPr>
          <p:cNvSpPr txBox="1"/>
          <p:nvPr/>
        </p:nvSpPr>
        <p:spPr>
          <a:xfrm>
            <a:off x="838200" y="2743198"/>
            <a:ext cx="7239000" cy="31393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cs-CZ" sz="2400" b="1" i="1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Calibri"/>
                <a:ea typeface="+mj-ea"/>
                <a:cs typeface="Calibri"/>
              </a:rPr>
              <a:t>		Vymezené území pro realizaci</a:t>
            </a:r>
          </a:p>
          <a:p>
            <a:endParaRPr kumimoji="0" lang="cs-CZ" sz="2400" b="1" i="1" u="none" strike="noStrike" kern="1200" cap="none" spc="0" normalizeH="0" baseline="0" noProof="0" dirty="0">
              <a:ln>
                <a:noFill/>
              </a:ln>
              <a:solidFill>
                <a:schemeClr val="accent1">
                  <a:lumMod val="50000"/>
                </a:schemeClr>
              </a:solidFill>
              <a:effectLst/>
              <a:uLnTx/>
              <a:uFillTx/>
              <a:latin typeface="Calibri"/>
              <a:ea typeface="+mj-ea"/>
              <a:cs typeface="Calibri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kumimoji="0" lang="cs-CZ" sz="1800" b="0" i="1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Calibri"/>
                <a:ea typeface="+mj-ea"/>
                <a:cs typeface="Calibri"/>
              </a:rPr>
              <a:t>Chotěboř						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kumimoji="0" lang="cs-CZ" sz="1800" b="0" i="1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Calibri"/>
                <a:ea typeface="+mj-ea"/>
                <a:cs typeface="Calibri"/>
              </a:rPr>
              <a:t>Libice nad Doubravou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kumimoji="0" lang="cs-CZ" sz="1800" b="0" i="1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Calibri"/>
                <a:ea typeface="+mj-ea"/>
                <a:cs typeface="Calibri"/>
              </a:rPr>
              <a:t>Maleč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kumimoji="0" lang="cs-CZ" sz="1800" b="0" i="1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Calibri"/>
                <a:ea typeface="+mj-ea"/>
                <a:cs typeface="Calibri"/>
              </a:rPr>
              <a:t>Nová Ves u Chotěboře</a:t>
            </a:r>
            <a:endParaRPr lang="cs-CZ" sz="2400" i="1" dirty="0">
              <a:solidFill>
                <a:schemeClr val="accent1">
                  <a:lumMod val="50000"/>
                </a:schemeClr>
              </a:solidFill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cs-CZ" sz="1800" b="0" i="1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Jeřišno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cs-CZ" sz="1800" b="0" i="1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Bezděkov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cs-CZ" sz="1800" b="0" i="1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Víska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cs-CZ" sz="2400" i="1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3" name="Obrázek 2">
            <a:extLst>
              <a:ext uri="{FF2B5EF4-FFF2-40B4-BE49-F238E27FC236}">
                <a16:creationId xmlns:a16="http://schemas.microsoft.com/office/drawing/2014/main" id="{2D716385-2FD3-13CC-751C-7BD2F3DDB6D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0" y="366221"/>
            <a:ext cx="817245" cy="433070"/>
          </a:xfrm>
          <a:prstGeom prst="rect">
            <a:avLst/>
          </a:prstGeom>
          <a:noFill/>
        </p:spPr>
      </p:pic>
      <p:pic>
        <p:nvPicPr>
          <p:cNvPr id="10" name="Obrázek 9">
            <a:extLst>
              <a:ext uri="{FF2B5EF4-FFF2-40B4-BE49-F238E27FC236}">
                <a16:creationId xmlns:a16="http://schemas.microsoft.com/office/drawing/2014/main" id="{5D082FC3-D446-6FC4-6D24-218008EA245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432300" y="3429950"/>
            <a:ext cx="2057400" cy="1765819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788686" y="1094359"/>
            <a:ext cx="5368925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10" dirty="0">
                <a:solidFill>
                  <a:schemeClr val="accent1">
                    <a:lumMod val="50000"/>
                  </a:schemeClr>
                </a:solidFill>
              </a:rPr>
              <a:t>Způsobilé</a:t>
            </a:r>
            <a:r>
              <a:rPr spc="1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spc="-10" dirty="0">
                <a:solidFill>
                  <a:schemeClr val="accent1">
                    <a:lumMod val="50000"/>
                  </a:schemeClr>
                </a:solidFill>
              </a:rPr>
              <a:t>výdaje</a:t>
            </a:r>
            <a:r>
              <a:rPr spc="15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spc="-5" dirty="0">
                <a:solidFill>
                  <a:schemeClr val="accent1">
                    <a:lumMod val="50000"/>
                  </a:schemeClr>
                </a:solidFill>
              </a:rPr>
              <a:t>–</a:t>
            </a:r>
            <a:r>
              <a:rPr spc="1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spc="-5" dirty="0">
                <a:solidFill>
                  <a:schemeClr val="accent1">
                    <a:lumMod val="50000"/>
                  </a:schemeClr>
                </a:solidFill>
              </a:rPr>
              <a:t>dle</a:t>
            </a:r>
            <a:r>
              <a:rPr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spc="-5" dirty="0">
                <a:solidFill>
                  <a:schemeClr val="accent1">
                    <a:lumMod val="50000"/>
                  </a:schemeClr>
                </a:solidFill>
              </a:rPr>
              <a:t>de</a:t>
            </a:r>
            <a:r>
              <a:rPr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spc="-5" dirty="0">
                <a:solidFill>
                  <a:schemeClr val="accent1">
                    <a:lumMod val="50000"/>
                  </a:schemeClr>
                </a:solidFill>
              </a:rPr>
              <a:t>minimis II</a:t>
            </a:r>
            <a:r>
              <a:rPr spc="-5" dirty="0"/>
              <a:t>.</a:t>
            </a:r>
          </a:p>
        </p:txBody>
      </p:sp>
      <p:sp>
        <p:nvSpPr>
          <p:cNvPr id="3" name="object 3"/>
          <p:cNvSpPr/>
          <p:nvPr/>
        </p:nvSpPr>
        <p:spPr>
          <a:xfrm>
            <a:off x="2407157" y="5433821"/>
            <a:ext cx="5012690" cy="668020"/>
          </a:xfrm>
          <a:custGeom>
            <a:avLst/>
            <a:gdLst/>
            <a:ahLst/>
            <a:cxnLst/>
            <a:rect l="l" t="t" r="r" b="b"/>
            <a:pathLst>
              <a:path w="5012690" h="668020">
                <a:moveTo>
                  <a:pt x="0" y="111251"/>
                </a:moveTo>
                <a:lnTo>
                  <a:pt x="8739" y="67937"/>
                </a:lnTo>
                <a:lnTo>
                  <a:pt x="32575" y="32575"/>
                </a:lnTo>
                <a:lnTo>
                  <a:pt x="67937" y="8739"/>
                </a:lnTo>
                <a:lnTo>
                  <a:pt x="111252" y="0"/>
                </a:lnTo>
                <a:lnTo>
                  <a:pt x="4901184" y="0"/>
                </a:lnTo>
                <a:lnTo>
                  <a:pt x="4944498" y="8739"/>
                </a:lnTo>
                <a:lnTo>
                  <a:pt x="4979860" y="32575"/>
                </a:lnTo>
                <a:lnTo>
                  <a:pt x="5003696" y="67937"/>
                </a:lnTo>
                <a:lnTo>
                  <a:pt x="5012436" y="111251"/>
                </a:lnTo>
                <a:lnTo>
                  <a:pt x="5012436" y="556259"/>
                </a:lnTo>
                <a:lnTo>
                  <a:pt x="5003696" y="599564"/>
                </a:lnTo>
                <a:lnTo>
                  <a:pt x="4979860" y="634926"/>
                </a:lnTo>
                <a:lnTo>
                  <a:pt x="4944498" y="658769"/>
                </a:lnTo>
                <a:lnTo>
                  <a:pt x="4901184" y="667511"/>
                </a:lnTo>
                <a:lnTo>
                  <a:pt x="111252" y="667511"/>
                </a:lnTo>
                <a:lnTo>
                  <a:pt x="67937" y="658769"/>
                </a:lnTo>
                <a:lnTo>
                  <a:pt x="32575" y="634926"/>
                </a:lnTo>
                <a:lnTo>
                  <a:pt x="8739" y="599564"/>
                </a:lnTo>
                <a:lnTo>
                  <a:pt x="0" y="556259"/>
                </a:lnTo>
                <a:lnTo>
                  <a:pt x="0" y="111251"/>
                </a:lnTo>
                <a:close/>
              </a:path>
            </a:pathLst>
          </a:custGeom>
          <a:ln w="28574">
            <a:solidFill>
              <a:srgbClr val="C9D3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2751201" y="5499608"/>
            <a:ext cx="4551045" cy="5130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u="heavy" spc="-10" dirty="0">
                <a:solidFill>
                  <a:schemeClr val="accent1">
                    <a:lumMod val="50000"/>
                  </a:schemeClr>
                </a:solidFill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Způsobilé</a:t>
            </a:r>
            <a:r>
              <a:rPr sz="1600" u="heavy" spc="5" dirty="0">
                <a:solidFill>
                  <a:schemeClr val="accent1">
                    <a:lumMod val="50000"/>
                  </a:schemeClr>
                </a:solidFill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1600" u="heavy" spc="-5" dirty="0">
                <a:solidFill>
                  <a:schemeClr val="accent1">
                    <a:lumMod val="50000"/>
                  </a:schemeClr>
                </a:solidFill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a</a:t>
            </a:r>
            <a:r>
              <a:rPr sz="1600" u="heavy" spc="5" dirty="0">
                <a:solidFill>
                  <a:schemeClr val="accent1">
                    <a:lumMod val="50000"/>
                  </a:schemeClr>
                </a:solidFill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1600" u="heavy" spc="-10" dirty="0">
                <a:solidFill>
                  <a:schemeClr val="accent1">
                    <a:lumMod val="50000"/>
                  </a:schemeClr>
                </a:solidFill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nezpůsobilé</a:t>
            </a:r>
            <a:r>
              <a:rPr sz="1600" u="heavy" spc="5" dirty="0">
                <a:solidFill>
                  <a:schemeClr val="accent1">
                    <a:lumMod val="50000"/>
                  </a:schemeClr>
                </a:solidFill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1600" u="heavy" spc="-10" dirty="0">
                <a:solidFill>
                  <a:schemeClr val="accent1">
                    <a:lumMod val="50000"/>
                  </a:schemeClr>
                </a:solidFill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výdaje</a:t>
            </a:r>
            <a:r>
              <a:rPr sz="1600" spc="40" dirty="0">
                <a:solidFill>
                  <a:schemeClr val="accent1">
                    <a:lumMod val="50000"/>
                  </a:schemeClr>
                </a:solidFill>
                <a:latin typeface="Calibri"/>
                <a:cs typeface="Calibri"/>
              </a:rPr>
              <a:t> </a:t>
            </a:r>
            <a:r>
              <a:rPr sz="1600" spc="-5" dirty="0">
                <a:solidFill>
                  <a:schemeClr val="accent1">
                    <a:lumMod val="50000"/>
                  </a:schemeClr>
                </a:solidFill>
                <a:latin typeface="Calibri"/>
                <a:cs typeface="Calibri"/>
              </a:rPr>
              <a:t>jsou</a:t>
            </a:r>
            <a:r>
              <a:rPr sz="1600" spc="15" dirty="0">
                <a:solidFill>
                  <a:schemeClr val="accent1">
                    <a:lumMod val="50000"/>
                  </a:schemeClr>
                </a:solidFill>
                <a:latin typeface="Calibri"/>
                <a:cs typeface="Calibri"/>
              </a:rPr>
              <a:t> </a:t>
            </a:r>
            <a:r>
              <a:rPr sz="1600" spc="-10" dirty="0">
                <a:solidFill>
                  <a:schemeClr val="accent1">
                    <a:lumMod val="50000"/>
                  </a:schemeClr>
                </a:solidFill>
                <a:latin typeface="Calibri"/>
                <a:cs typeface="Calibri"/>
              </a:rPr>
              <a:t>detailně</a:t>
            </a:r>
            <a:r>
              <a:rPr sz="1600" spc="5" dirty="0">
                <a:solidFill>
                  <a:schemeClr val="accent1">
                    <a:lumMod val="50000"/>
                  </a:schemeClr>
                </a:solidFill>
                <a:latin typeface="Calibri"/>
                <a:cs typeface="Calibri"/>
              </a:rPr>
              <a:t> </a:t>
            </a:r>
            <a:r>
              <a:rPr sz="1600" spc="-10" dirty="0">
                <a:solidFill>
                  <a:schemeClr val="accent1">
                    <a:lumMod val="50000"/>
                  </a:schemeClr>
                </a:solidFill>
                <a:latin typeface="Calibri"/>
                <a:cs typeface="Calibri"/>
              </a:rPr>
              <a:t>vymezeny</a:t>
            </a:r>
            <a:endParaRPr sz="1600" dirty="0">
              <a:solidFill>
                <a:schemeClr val="accent1">
                  <a:lumMod val="50000"/>
                </a:schemeClr>
              </a:solidFill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1600" spc="-5" dirty="0">
                <a:solidFill>
                  <a:schemeClr val="accent1">
                    <a:lumMod val="50000"/>
                  </a:schemeClr>
                </a:solidFill>
                <a:latin typeface="Calibri"/>
                <a:cs typeface="Calibri"/>
              </a:rPr>
              <a:t>v</a:t>
            </a:r>
            <a:r>
              <a:rPr sz="1600" spc="5" dirty="0">
                <a:solidFill>
                  <a:schemeClr val="accent1">
                    <a:lumMod val="50000"/>
                  </a:schemeClr>
                </a:solidFill>
                <a:latin typeface="Calibri"/>
                <a:cs typeface="Calibri"/>
              </a:rPr>
              <a:t> </a:t>
            </a:r>
            <a:r>
              <a:rPr sz="1600" u="heavy" spc="-10" dirty="0">
                <a:solidFill>
                  <a:srgbClr val="009FE2"/>
                </a:solidFill>
                <a:uFill>
                  <a:solidFill>
                    <a:srgbClr val="009FE2"/>
                  </a:solidFill>
                </a:uFill>
                <a:latin typeface="Calibri"/>
                <a:cs typeface="Calibri"/>
                <a:hlinkClick r:id="rId2"/>
              </a:rPr>
              <a:t>Příloze</a:t>
            </a:r>
            <a:r>
              <a:rPr sz="1600" u="heavy" spc="10" dirty="0">
                <a:solidFill>
                  <a:srgbClr val="009FE2"/>
                </a:solidFill>
                <a:uFill>
                  <a:solidFill>
                    <a:srgbClr val="009FE2"/>
                  </a:solidFill>
                </a:uFill>
                <a:latin typeface="Calibri"/>
                <a:cs typeface="Calibri"/>
                <a:hlinkClick r:id="rId2"/>
              </a:rPr>
              <a:t> </a:t>
            </a:r>
            <a:r>
              <a:rPr sz="1600" u="heavy" spc="-5" dirty="0">
                <a:solidFill>
                  <a:srgbClr val="009FE2"/>
                </a:solidFill>
                <a:uFill>
                  <a:solidFill>
                    <a:srgbClr val="009FE2"/>
                  </a:solidFill>
                </a:uFill>
                <a:latin typeface="Calibri"/>
                <a:cs typeface="Calibri"/>
                <a:hlinkClick r:id="rId2"/>
              </a:rPr>
              <a:t>č.</a:t>
            </a:r>
            <a:r>
              <a:rPr sz="1600" u="heavy" dirty="0">
                <a:solidFill>
                  <a:srgbClr val="009FE2"/>
                </a:solidFill>
                <a:uFill>
                  <a:solidFill>
                    <a:srgbClr val="009FE2"/>
                  </a:solidFill>
                </a:uFill>
                <a:latin typeface="Calibri"/>
                <a:cs typeface="Calibri"/>
                <a:hlinkClick r:id="rId2"/>
              </a:rPr>
              <a:t> </a:t>
            </a:r>
            <a:r>
              <a:rPr sz="1600" u="heavy" spc="-5" dirty="0">
                <a:solidFill>
                  <a:srgbClr val="009FE2"/>
                </a:solidFill>
                <a:uFill>
                  <a:solidFill>
                    <a:srgbClr val="009FE2"/>
                  </a:solidFill>
                </a:uFill>
                <a:latin typeface="Calibri"/>
                <a:cs typeface="Calibri"/>
                <a:hlinkClick r:id="rId2"/>
              </a:rPr>
              <a:t>2</a:t>
            </a:r>
            <a:r>
              <a:rPr sz="1600" u="heavy" dirty="0">
                <a:solidFill>
                  <a:srgbClr val="009FE2"/>
                </a:solidFill>
                <a:uFill>
                  <a:solidFill>
                    <a:srgbClr val="009FE2"/>
                  </a:solidFill>
                </a:uFill>
                <a:latin typeface="Calibri"/>
                <a:cs typeface="Calibri"/>
                <a:hlinkClick r:id="rId2"/>
              </a:rPr>
              <a:t> </a:t>
            </a:r>
            <a:r>
              <a:rPr sz="1600" b="1" u="heavy" spc="-15" dirty="0">
                <a:solidFill>
                  <a:srgbClr val="009FE2"/>
                </a:solidFill>
                <a:uFill>
                  <a:solidFill>
                    <a:srgbClr val="009FE2"/>
                  </a:solidFill>
                </a:uFill>
                <a:latin typeface="Calibri"/>
                <a:cs typeface="Calibri"/>
                <a:hlinkClick r:id="rId2"/>
              </a:rPr>
              <a:t>Vymezení</a:t>
            </a:r>
            <a:r>
              <a:rPr sz="1600" b="1" u="heavy" spc="10" dirty="0">
                <a:solidFill>
                  <a:srgbClr val="009FE2"/>
                </a:solidFill>
                <a:uFill>
                  <a:solidFill>
                    <a:srgbClr val="009FE2"/>
                  </a:solidFill>
                </a:uFill>
                <a:latin typeface="Calibri"/>
                <a:cs typeface="Calibri"/>
                <a:hlinkClick r:id="rId2"/>
              </a:rPr>
              <a:t> </a:t>
            </a:r>
            <a:r>
              <a:rPr sz="1600" b="1" u="heavy" spc="-10" dirty="0">
                <a:solidFill>
                  <a:srgbClr val="009FE2"/>
                </a:solidFill>
                <a:uFill>
                  <a:solidFill>
                    <a:srgbClr val="009FE2"/>
                  </a:solidFill>
                </a:uFill>
                <a:latin typeface="Calibri"/>
                <a:cs typeface="Calibri"/>
                <a:hlinkClick r:id="rId2"/>
              </a:rPr>
              <a:t>způsobilých</a:t>
            </a:r>
            <a:r>
              <a:rPr sz="1600" b="1" u="heavy" spc="30" dirty="0">
                <a:solidFill>
                  <a:srgbClr val="009FE2"/>
                </a:solidFill>
                <a:uFill>
                  <a:solidFill>
                    <a:srgbClr val="009FE2"/>
                  </a:solidFill>
                </a:uFill>
                <a:latin typeface="Calibri"/>
                <a:cs typeface="Calibri"/>
                <a:hlinkClick r:id="rId2"/>
              </a:rPr>
              <a:t> </a:t>
            </a:r>
            <a:r>
              <a:rPr sz="1600" b="1" u="heavy" spc="-5" dirty="0">
                <a:solidFill>
                  <a:srgbClr val="009FE2"/>
                </a:solidFill>
                <a:uFill>
                  <a:solidFill>
                    <a:srgbClr val="009FE2"/>
                  </a:solidFill>
                </a:uFill>
                <a:latin typeface="Calibri"/>
                <a:cs typeface="Calibri"/>
                <a:hlinkClick r:id="rId2"/>
              </a:rPr>
              <a:t>výdajů</a:t>
            </a:r>
            <a:r>
              <a:rPr sz="1600" b="1" spc="-5" dirty="0">
                <a:latin typeface="Calibri"/>
                <a:cs typeface="Calibri"/>
              </a:rPr>
              <a:t>.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4559934" y="1965197"/>
            <a:ext cx="3856990" cy="208005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47015" marR="5080" indent="-247015">
              <a:lnSpc>
                <a:spcPct val="100000"/>
              </a:lnSpc>
              <a:spcBef>
                <a:spcPts val="100"/>
              </a:spcBef>
              <a:buAutoNum type="alphaLcParenR" startAt="4"/>
              <a:tabLst>
                <a:tab pos="247015" algn="l"/>
              </a:tabLst>
            </a:pPr>
            <a:r>
              <a:rPr sz="1800" spc="-1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Nepřímé</a:t>
            </a:r>
            <a:r>
              <a:rPr sz="1800" spc="-7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800" spc="-1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náklady</a:t>
            </a:r>
            <a:r>
              <a:rPr sz="1800" spc="-7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80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(v</a:t>
            </a:r>
            <a:r>
              <a:rPr sz="1800" spc="-5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800" spc="-1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rámci</a:t>
            </a:r>
            <a:r>
              <a:rPr sz="1800" spc="-6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800" spc="-1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projektu</a:t>
            </a:r>
            <a:r>
              <a:rPr sz="1800" spc="-7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800" spc="-1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musí </a:t>
            </a:r>
            <a:r>
              <a:rPr sz="1800" spc="-39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800" spc="-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být</a:t>
            </a:r>
            <a:r>
              <a:rPr sz="1800" spc="-6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800" spc="-3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uplatněny,</a:t>
            </a:r>
            <a:r>
              <a:rPr sz="1800" spc="-5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800" spc="-1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faktury</a:t>
            </a:r>
            <a:r>
              <a:rPr sz="1800" spc="-7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80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se</a:t>
            </a:r>
            <a:r>
              <a:rPr sz="1800" spc="-3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800" spc="-1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nedokládají).</a:t>
            </a:r>
            <a:endParaRPr sz="1800" dirty="0">
              <a:solidFill>
                <a:schemeClr val="accent1">
                  <a:lumMod val="50000"/>
                </a:schemeClr>
              </a:solidFill>
              <a:cs typeface="Calibri Light"/>
            </a:endParaRPr>
          </a:p>
          <a:p>
            <a:pPr marL="442595" lvl="1" indent="-285750">
              <a:lnSpc>
                <a:spcPct val="100000"/>
              </a:lnSpc>
              <a:spcBef>
                <a:spcPts val="505"/>
              </a:spcBef>
              <a:buFont typeface="Arial" panose="020B0604020202020204" pitchFamily="34" charset="0"/>
              <a:buChar char="•"/>
              <a:tabLst>
                <a:tab pos="328930" algn="l"/>
              </a:tabLst>
            </a:pPr>
            <a:r>
              <a:rPr sz="180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7%</a:t>
            </a:r>
            <a:r>
              <a:rPr sz="1800" spc="-1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800" spc="-2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ze</a:t>
            </a:r>
            <a:r>
              <a:rPr sz="1800" spc="-1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800" spc="-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způsobilých výdajů</a:t>
            </a:r>
            <a:endParaRPr sz="1800" dirty="0">
              <a:solidFill>
                <a:schemeClr val="accent1">
                  <a:lumMod val="50000"/>
                </a:schemeClr>
              </a:solidFill>
              <a:cs typeface="Calibri Light"/>
            </a:endParaRPr>
          </a:p>
          <a:p>
            <a:pPr marL="442595" lvl="1" indent="-285750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tabLst>
                <a:tab pos="328930" algn="l"/>
              </a:tabLst>
            </a:pPr>
            <a:r>
              <a:rPr sz="180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např.</a:t>
            </a:r>
            <a:r>
              <a:rPr sz="1800" spc="-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publicita, </a:t>
            </a:r>
            <a:r>
              <a:rPr sz="1800" spc="-1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mzdy</a:t>
            </a:r>
            <a:r>
              <a:rPr sz="180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800" spc="-1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projektových</a:t>
            </a:r>
            <a:endParaRPr sz="1800" dirty="0">
              <a:solidFill>
                <a:schemeClr val="accent1">
                  <a:lumMod val="50000"/>
                </a:schemeClr>
              </a:solidFill>
              <a:cs typeface="Calibri Light"/>
            </a:endParaRPr>
          </a:p>
          <a:p>
            <a:pPr marL="328295">
              <a:lnSpc>
                <a:spcPct val="100000"/>
              </a:lnSpc>
              <a:spcBef>
                <a:spcPts val="5"/>
              </a:spcBef>
            </a:pPr>
            <a:r>
              <a:rPr sz="1800" spc="-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pracovníků,</a:t>
            </a:r>
            <a:r>
              <a:rPr sz="1800" spc="-3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odpisy,</a:t>
            </a:r>
            <a:r>
              <a:rPr sz="1800" spc="-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800" spc="-1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bankovní</a:t>
            </a:r>
            <a:r>
              <a:rPr sz="1800" spc="-2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poplatky,</a:t>
            </a:r>
            <a:endParaRPr sz="1800" dirty="0">
              <a:solidFill>
                <a:schemeClr val="accent1">
                  <a:lumMod val="50000"/>
                </a:schemeClr>
              </a:solidFill>
              <a:cs typeface="Calibri Light"/>
            </a:endParaRPr>
          </a:p>
          <a:p>
            <a:pPr marL="328295">
              <a:lnSpc>
                <a:spcPct val="100000"/>
              </a:lnSpc>
            </a:pPr>
            <a:r>
              <a:rPr sz="1800" spc="-1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marketing,</a:t>
            </a:r>
            <a:r>
              <a:rPr sz="1800" spc="-1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800" spc="-1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propagace</a:t>
            </a:r>
            <a:endParaRPr sz="1800" dirty="0">
              <a:solidFill>
                <a:schemeClr val="accent1">
                  <a:lumMod val="50000"/>
                </a:schemeClr>
              </a:solidFill>
              <a:cs typeface="Calibri Light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379272" y="1969389"/>
            <a:ext cx="2265680" cy="28982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c)</a:t>
            </a:r>
            <a:r>
              <a:rPr sz="1800" spc="-4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800" spc="-1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Služby</a:t>
            </a:r>
            <a:r>
              <a:rPr sz="1800" spc="-7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lang="cs-CZ" sz="180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a</a:t>
            </a:r>
            <a:r>
              <a:rPr sz="1800" spc="-3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800" spc="-2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ostatní</a:t>
            </a:r>
            <a:r>
              <a:rPr sz="1800" spc="-7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800" spc="-1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výdaje</a:t>
            </a:r>
            <a:endParaRPr sz="1800" dirty="0">
              <a:solidFill>
                <a:schemeClr val="accent1">
                  <a:lumMod val="50000"/>
                </a:schemeClr>
              </a:solidFill>
              <a:cs typeface="Calibri Light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643228" y="2307716"/>
            <a:ext cx="3776371" cy="146193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97816" indent="-285750">
              <a:lnSpc>
                <a:spcPct val="100000"/>
              </a:lnSpc>
              <a:spcBef>
                <a:spcPts val="100"/>
              </a:spcBef>
              <a:buFont typeface="Arial" panose="020B0604020202020204" pitchFamily="34" charset="0"/>
              <a:buChar char="•"/>
              <a:tabLst>
                <a:tab pos="245745" algn="l"/>
                <a:tab pos="246379" algn="l"/>
              </a:tabLst>
            </a:pPr>
            <a:r>
              <a:rPr sz="180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Náklady</a:t>
            </a:r>
            <a:r>
              <a:rPr sz="1800" spc="-1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80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na</a:t>
            </a:r>
            <a:r>
              <a:rPr sz="1800" spc="-1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800" spc="-7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SW,</a:t>
            </a:r>
            <a:r>
              <a:rPr sz="1800" spc="-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lang="cs-CZ" sz="1800" spc="-1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který</a:t>
            </a:r>
            <a:r>
              <a:rPr lang="cs-CZ" sz="1800" spc="-1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lang="cs-CZ" sz="180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je</a:t>
            </a:r>
            <a:r>
              <a:rPr lang="cs-CZ" sz="1800" spc="-2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lang="cs-CZ" sz="1800" spc="-1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poskytován</a:t>
            </a:r>
            <a:r>
              <a:rPr lang="cs-CZ" sz="1800" spc="-2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80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v</a:t>
            </a:r>
            <a:r>
              <a:rPr lang="cs-CZ" sz="180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lang="cs-CZ" sz="1800" spc="-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rámci</a:t>
            </a:r>
            <a:r>
              <a:rPr lang="cs-CZ" sz="1800" spc="-1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lang="cs-CZ" sz="1800" spc="-1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cloudových</a:t>
            </a:r>
            <a:r>
              <a:rPr lang="cs-CZ" sz="1800" spc="-2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lang="cs-CZ" sz="1800" spc="-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služeb</a:t>
            </a:r>
            <a:endParaRPr lang="cs-CZ" sz="1800" dirty="0">
              <a:solidFill>
                <a:schemeClr val="accent1">
                  <a:lumMod val="50000"/>
                </a:schemeClr>
              </a:solidFill>
              <a:cs typeface="Calibri Light"/>
            </a:endParaRPr>
          </a:p>
          <a:p>
            <a:pPr marL="297815" marR="264795" indent="-285750">
              <a:lnSpc>
                <a:spcPct val="100000"/>
              </a:lnSpc>
              <a:spcBef>
                <a:spcPts val="505"/>
              </a:spcBef>
              <a:buFont typeface="Arial" panose="020B0604020202020204" pitchFamily="34" charset="0"/>
              <a:buChar char="•"/>
              <a:tabLst>
                <a:tab pos="250190" algn="l"/>
                <a:tab pos="250825" algn="l"/>
              </a:tabLst>
            </a:pPr>
            <a:r>
              <a:rPr lang="cs-CZ" sz="1800" spc="-1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Ostatní </a:t>
            </a:r>
            <a:r>
              <a:rPr sz="1800" spc="-1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drobný </a:t>
            </a:r>
            <a:r>
              <a:rPr sz="180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hmotný </a:t>
            </a:r>
            <a:r>
              <a:rPr sz="1800" spc="-1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majetek </a:t>
            </a:r>
            <a:r>
              <a:rPr sz="180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s </a:t>
            </a:r>
            <a:r>
              <a:rPr sz="1800" spc="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800" spc="-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přímou</a:t>
            </a:r>
            <a:r>
              <a:rPr sz="1800" spc="-1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800" spc="-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vazbou</a:t>
            </a:r>
            <a:r>
              <a:rPr sz="1800" spc="-1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80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na</a:t>
            </a:r>
            <a:r>
              <a:rPr sz="1800" spc="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800" spc="-1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realizaci</a:t>
            </a:r>
            <a:r>
              <a:rPr sz="1800" spc="-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800" spc="-1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projektu</a:t>
            </a:r>
            <a:endParaRPr sz="1800" dirty="0">
              <a:solidFill>
                <a:schemeClr val="accent1">
                  <a:lumMod val="50000"/>
                </a:schemeClr>
              </a:solidFill>
              <a:cs typeface="Calibri Light"/>
            </a:endParaRPr>
          </a:p>
        </p:txBody>
      </p:sp>
      <p:pic>
        <p:nvPicPr>
          <p:cNvPr id="14" name="Obrázek 13" descr="Obsah obrázku text, Písmo, bílé, typografie&#10;&#10;Popis byl vytvořen automaticky">
            <a:extLst>
              <a:ext uri="{FF2B5EF4-FFF2-40B4-BE49-F238E27FC236}">
                <a16:creationId xmlns:a16="http://schemas.microsoft.com/office/drawing/2014/main" id="{0FAFC24E-4B8B-280A-5174-C3767CE0E770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28684" y="418291"/>
            <a:ext cx="1651000" cy="406400"/>
          </a:xfrm>
          <a:prstGeom prst="rect">
            <a:avLst/>
          </a:prstGeom>
        </p:spPr>
      </p:pic>
      <p:pic>
        <p:nvPicPr>
          <p:cNvPr id="15" name="Obrázek 14" descr="Obsah obrázku text, Písmo, snímek obrazovky, Elektricky modrá&#10;&#10;Popis byl vytvořen automaticky">
            <a:extLst>
              <a:ext uri="{FF2B5EF4-FFF2-40B4-BE49-F238E27FC236}">
                <a16:creationId xmlns:a16="http://schemas.microsoft.com/office/drawing/2014/main" id="{6F1DBE87-DC86-B8FC-900C-6B61402088EB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0822" y="284002"/>
            <a:ext cx="3005593" cy="540689"/>
          </a:xfrm>
          <a:prstGeom prst="rect">
            <a:avLst/>
          </a:prstGeom>
        </p:spPr>
      </p:pic>
      <p:grpSp>
        <p:nvGrpSpPr>
          <p:cNvPr id="5" name="object 6">
            <a:extLst>
              <a:ext uri="{FF2B5EF4-FFF2-40B4-BE49-F238E27FC236}">
                <a16:creationId xmlns:a16="http://schemas.microsoft.com/office/drawing/2014/main" id="{B72684A4-166A-3C14-DC30-8CE238967077}"/>
              </a:ext>
            </a:extLst>
          </p:cNvPr>
          <p:cNvGrpSpPr/>
          <p:nvPr/>
        </p:nvGrpSpPr>
        <p:grpSpPr>
          <a:xfrm>
            <a:off x="1969704" y="5513942"/>
            <a:ext cx="565785" cy="465455"/>
            <a:chOff x="1633901" y="6138445"/>
            <a:chExt cx="565785" cy="465455"/>
          </a:xfrm>
        </p:grpSpPr>
        <p:sp>
          <p:nvSpPr>
            <p:cNvPr id="6" name="object 7">
              <a:extLst>
                <a:ext uri="{FF2B5EF4-FFF2-40B4-BE49-F238E27FC236}">
                  <a16:creationId xmlns:a16="http://schemas.microsoft.com/office/drawing/2014/main" id="{8DA55752-52FE-23E0-1FC1-C876D575180C}"/>
                </a:ext>
              </a:extLst>
            </p:cNvPr>
            <p:cNvSpPr/>
            <p:nvPr/>
          </p:nvSpPr>
          <p:spPr>
            <a:xfrm>
              <a:off x="1642545" y="6146981"/>
              <a:ext cx="548640" cy="448309"/>
            </a:xfrm>
            <a:custGeom>
              <a:avLst/>
              <a:gdLst/>
              <a:ahLst/>
              <a:cxnLst/>
              <a:rect l="l" t="t" r="r" b="b"/>
              <a:pathLst>
                <a:path w="548639" h="448309">
                  <a:moveTo>
                    <a:pt x="274113" y="0"/>
                  </a:moveTo>
                  <a:lnTo>
                    <a:pt x="224860" y="3611"/>
                  </a:lnTo>
                  <a:lnTo>
                    <a:pt x="178496" y="14022"/>
                  </a:lnTo>
                  <a:lnTo>
                    <a:pt x="135796" y="30599"/>
                  </a:lnTo>
                  <a:lnTo>
                    <a:pt x="97536" y="52707"/>
                  </a:lnTo>
                  <a:lnTo>
                    <a:pt x="64492" y="79713"/>
                  </a:lnTo>
                  <a:lnTo>
                    <a:pt x="37441" y="110982"/>
                  </a:lnTo>
                  <a:lnTo>
                    <a:pt x="17157" y="145881"/>
                  </a:lnTo>
                  <a:lnTo>
                    <a:pt x="4418" y="183774"/>
                  </a:lnTo>
                  <a:lnTo>
                    <a:pt x="0" y="224029"/>
                  </a:lnTo>
                  <a:lnTo>
                    <a:pt x="4418" y="264280"/>
                  </a:lnTo>
                  <a:lnTo>
                    <a:pt x="17157" y="302171"/>
                  </a:lnTo>
                  <a:lnTo>
                    <a:pt x="37441" y="337068"/>
                  </a:lnTo>
                  <a:lnTo>
                    <a:pt x="64492" y="368335"/>
                  </a:lnTo>
                  <a:lnTo>
                    <a:pt x="97536" y="395340"/>
                  </a:lnTo>
                  <a:lnTo>
                    <a:pt x="135796" y="417448"/>
                  </a:lnTo>
                  <a:lnTo>
                    <a:pt x="178496" y="434025"/>
                  </a:lnTo>
                  <a:lnTo>
                    <a:pt x="224861" y="444436"/>
                  </a:lnTo>
                  <a:lnTo>
                    <a:pt x="274113" y="448047"/>
                  </a:lnTo>
                  <a:lnTo>
                    <a:pt x="323370" y="444440"/>
                  </a:lnTo>
                  <a:lnTo>
                    <a:pt x="369737" y="434040"/>
                  </a:lnTo>
                  <a:lnTo>
                    <a:pt x="412440" y="417477"/>
                  </a:lnTo>
                  <a:lnTo>
                    <a:pt x="450702" y="395384"/>
                  </a:lnTo>
                  <a:lnTo>
                    <a:pt x="483747" y="368390"/>
                  </a:lnTo>
                  <a:lnTo>
                    <a:pt x="510800" y="337126"/>
                  </a:lnTo>
                  <a:lnTo>
                    <a:pt x="531083" y="302224"/>
                  </a:lnTo>
                  <a:lnTo>
                    <a:pt x="543823" y="264315"/>
                  </a:lnTo>
                  <a:lnTo>
                    <a:pt x="548241" y="224029"/>
                  </a:lnTo>
                  <a:lnTo>
                    <a:pt x="543823" y="183739"/>
                  </a:lnTo>
                  <a:lnTo>
                    <a:pt x="531083" y="145827"/>
                  </a:lnTo>
                  <a:lnTo>
                    <a:pt x="510799" y="110923"/>
                  </a:lnTo>
                  <a:lnTo>
                    <a:pt x="483747" y="79659"/>
                  </a:lnTo>
                  <a:lnTo>
                    <a:pt x="450702" y="52664"/>
                  </a:lnTo>
                  <a:lnTo>
                    <a:pt x="412440" y="30569"/>
                  </a:lnTo>
                  <a:lnTo>
                    <a:pt x="369737" y="14007"/>
                  </a:lnTo>
                  <a:lnTo>
                    <a:pt x="323370" y="3606"/>
                  </a:lnTo>
                  <a:lnTo>
                    <a:pt x="274113" y="0"/>
                  </a:lnTo>
                  <a:close/>
                </a:path>
              </a:pathLst>
            </a:custGeom>
            <a:solidFill>
              <a:srgbClr val="C8D2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8">
              <a:extLst>
                <a:ext uri="{FF2B5EF4-FFF2-40B4-BE49-F238E27FC236}">
                  <a16:creationId xmlns:a16="http://schemas.microsoft.com/office/drawing/2014/main" id="{8CD4D68A-EC31-B1A5-BAC4-2246F625C9AB}"/>
                </a:ext>
              </a:extLst>
            </p:cNvPr>
            <p:cNvSpPr/>
            <p:nvPr/>
          </p:nvSpPr>
          <p:spPr>
            <a:xfrm>
              <a:off x="1642447" y="6146991"/>
              <a:ext cx="548640" cy="448309"/>
            </a:xfrm>
            <a:custGeom>
              <a:avLst/>
              <a:gdLst/>
              <a:ahLst/>
              <a:cxnLst/>
              <a:rect l="l" t="t" r="r" b="b"/>
              <a:pathLst>
                <a:path w="548639" h="448309">
                  <a:moveTo>
                    <a:pt x="379086" y="16967"/>
                  </a:moveTo>
                  <a:lnTo>
                    <a:pt x="427994" y="38447"/>
                  </a:lnTo>
                  <a:lnTo>
                    <a:pt x="469419" y="66598"/>
                  </a:lnTo>
                  <a:lnTo>
                    <a:pt x="502765" y="100243"/>
                  </a:lnTo>
                  <a:lnTo>
                    <a:pt x="527436" y="138203"/>
                  </a:lnTo>
                  <a:lnTo>
                    <a:pt x="542835" y="179303"/>
                  </a:lnTo>
                  <a:lnTo>
                    <a:pt x="548364" y="222364"/>
                  </a:lnTo>
                  <a:lnTo>
                    <a:pt x="543429" y="266209"/>
                  </a:lnTo>
                  <a:lnTo>
                    <a:pt x="527431" y="309662"/>
                  </a:lnTo>
                  <a:lnTo>
                    <a:pt x="504497" y="345484"/>
                  </a:lnTo>
                  <a:lnTo>
                    <a:pt x="474987" y="376517"/>
                  </a:lnTo>
                  <a:lnTo>
                    <a:pt x="439913" y="402418"/>
                  </a:lnTo>
                  <a:lnTo>
                    <a:pt x="400287" y="422847"/>
                  </a:lnTo>
                  <a:lnTo>
                    <a:pt x="357120" y="437459"/>
                  </a:lnTo>
                  <a:lnTo>
                    <a:pt x="311425" y="445913"/>
                  </a:lnTo>
                  <a:lnTo>
                    <a:pt x="264212" y="447866"/>
                  </a:lnTo>
                  <a:lnTo>
                    <a:pt x="216493" y="442977"/>
                  </a:lnTo>
                  <a:lnTo>
                    <a:pt x="169281" y="430901"/>
                  </a:lnTo>
                  <a:lnTo>
                    <a:pt x="120373" y="409419"/>
                  </a:lnTo>
                  <a:lnTo>
                    <a:pt x="78948" y="381266"/>
                  </a:lnTo>
                  <a:lnTo>
                    <a:pt x="45601" y="347621"/>
                  </a:lnTo>
                  <a:lnTo>
                    <a:pt x="20930" y="309660"/>
                  </a:lnTo>
                  <a:lnTo>
                    <a:pt x="5530" y="268560"/>
                  </a:lnTo>
                  <a:lnTo>
                    <a:pt x="0" y="225499"/>
                  </a:lnTo>
                  <a:lnTo>
                    <a:pt x="4934" y="181653"/>
                  </a:lnTo>
                  <a:lnTo>
                    <a:pt x="20930" y="138200"/>
                  </a:lnTo>
                  <a:lnTo>
                    <a:pt x="43866" y="102379"/>
                  </a:lnTo>
                  <a:lnTo>
                    <a:pt x="73378" y="71347"/>
                  </a:lnTo>
                  <a:lnTo>
                    <a:pt x="108453" y="45445"/>
                  </a:lnTo>
                  <a:lnTo>
                    <a:pt x="148080" y="25017"/>
                  </a:lnTo>
                  <a:lnTo>
                    <a:pt x="191247" y="10405"/>
                  </a:lnTo>
                  <a:lnTo>
                    <a:pt x="236943" y="1952"/>
                  </a:lnTo>
                  <a:lnTo>
                    <a:pt x="284156" y="0"/>
                  </a:lnTo>
                  <a:lnTo>
                    <a:pt x="331874" y="4890"/>
                  </a:lnTo>
                  <a:lnTo>
                    <a:pt x="379086" y="16967"/>
                  </a:lnTo>
                  <a:close/>
                </a:path>
              </a:pathLst>
            </a:custGeom>
            <a:ln w="16749">
              <a:solidFill>
                <a:srgbClr val="C8D2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8" name="object 9">
              <a:extLst>
                <a:ext uri="{FF2B5EF4-FFF2-40B4-BE49-F238E27FC236}">
                  <a16:creationId xmlns:a16="http://schemas.microsoft.com/office/drawing/2014/main" id="{BADD4E4D-8A22-51FB-7F14-5853B400BEA5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882501" y="6330314"/>
              <a:ext cx="68004" cy="170155"/>
            </a:xfrm>
            <a:prstGeom prst="rect">
              <a:avLst/>
            </a:prstGeom>
          </p:spPr>
        </p:pic>
        <p:pic>
          <p:nvPicPr>
            <p:cNvPr id="9" name="object 10">
              <a:extLst>
                <a:ext uri="{FF2B5EF4-FFF2-40B4-BE49-F238E27FC236}">
                  <a16:creationId xmlns:a16="http://schemas.microsoft.com/office/drawing/2014/main" id="{4840CD49-640F-98AF-3A5E-3B8250B5AE9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876858" y="6241278"/>
              <a:ext cx="79614" cy="65591"/>
            </a:xfrm>
            <a:prstGeom prst="rect">
              <a:avLst/>
            </a:prstGeom>
          </p:spPr>
        </p:pic>
      </p:grpSp>
      <p:pic>
        <p:nvPicPr>
          <p:cNvPr id="16" name="Obrázek 15">
            <a:extLst>
              <a:ext uri="{FF2B5EF4-FFF2-40B4-BE49-F238E27FC236}">
                <a16:creationId xmlns:a16="http://schemas.microsoft.com/office/drawing/2014/main" id="{374D1C33-3DF0-A1CF-9D5F-50915E9A496F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152531" y="412185"/>
            <a:ext cx="816935" cy="432854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475547" y="1078994"/>
            <a:ext cx="4230053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algn="l">
              <a:lnSpc>
                <a:spcPct val="100000"/>
              </a:lnSpc>
              <a:spcBef>
                <a:spcPts val="95"/>
              </a:spcBef>
            </a:pPr>
            <a:r>
              <a:rPr lang="cs-CZ" spc="-10" dirty="0">
                <a:solidFill>
                  <a:schemeClr val="accent1">
                    <a:lumMod val="50000"/>
                  </a:schemeClr>
                </a:solidFill>
              </a:rPr>
              <a:t>    </a:t>
            </a:r>
            <a:r>
              <a:rPr spc="-10" dirty="0">
                <a:solidFill>
                  <a:schemeClr val="accent1">
                    <a:lumMod val="50000"/>
                  </a:schemeClr>
                </a:solidFill>
              </a:rPr>
              <a:t>Nezpůsobilé</a:t>
            </a:r>
            <a:r>
              <a:rPr spc="-45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spc="-10" dirty="0">
                <a:solidFill>
                  <a:schemeClr val="accent1">
                    <a:lumMod val="50000"/>
                  </a:schemeClr>
                </a:solidFill>
              </a:rPr>
              <a:t>výdaje</a:t>
            </a:r>
          </a:p>
        </p:txBody>
      </p:sp>
      <p:sp>
        <p:nvSpPr>
          <p:cNvPr id="4" name="object 4"/>
          <p:cNvSpPr/>
          <p:nvPr/>
        </p:nvSpPr>
        <p:spPr>
          <a:xfrm>
            <a:off x="1916503" y="5903898"/>
            <a:ext cx="5201920" cy="620395"/>
          </a:xfrm>
          <a:custGeom>
            <a:avLst/>
            <a:gdLst/>
            <a:ahLst/>
            <a:cxnLst/>
            <a:rect l="l" t="t" r="r" b="b"/>
            <a:pathLst>
              <a:path w="5201920" h="620395">
                <a:moveTo>
                  <a:pt x="0" y="103377"/>
                </a:moveTo>
                <a:lnTo>
                  <a:pt x="8116" y="63136"/>
                </a:lnTo>
                <a:lnTo>
                  <a:pt x="30257" y="30276"/>
                </a:lnTo>
                <a:lnTo>
                  <a:pt x="63115" y="8123"/>
                </a:lnTo>
                <a:lnTo>
                  <a:pt x="103377" y="0"/>
                </a:lnTo>
                <a:lnTo>
                  <a:pt x="5098034" y="0"/>
                </a:lnTo>
                <a:lnTo>
                  <a:pt x="5138296" y="8123"/>
                </a:lnTo>
                <a:lnTo>
                  <a:pt x="5171154" y="30276"/>
                </a:lnTo>
                <a:lnTo>
                  <a:pt x="5193295" y="63136"/>
                </a:lnTo>
                <a:lnTo>
                  <a:pt x="5201412" y="103377"/>
                </a:lnTo>
                <a:lnTo>
                  <a:pt x="5201412" y="516889"/>
                </a:lnTo>
                <a:lnTo>
                  <a:pt x="5193295" y="557126"/>
                </a:lnTo>
                <a:lnTo>
                  <a:pt x="5171154" y="589986"/>
                </a:lnTo>
                <a:lnTo>
                  <a:pt x="5138296" y="612142"/>
                </a:lnTo>
                <a:lnTo>
                  <a:pt x="5098034" y="620267"/>
                </a:lnTo>
                <a:lnTo>
                  <a:pt x="103377" y="620267"/>
                </a:lnTo>
                <a:lnTo>
                  <a:pt x="63115" y="612142"/>
                </a:lnTo>
                <a:lnTo>
                  <a:pt x="30257" y="589986"/>
                </a:lnTo>
                <a:lnTo>
                  <a:pt x="8116" y="557126"/>
                </a:lnTo>
                <a:lnTo>
                  <a:pt x="0" y="516889"/>
                </a:lnTo>
                <a:lnTo>
                  <a:pt x="0" y="103377"/>
                </a:lnTo>
                <a:close/>
              </a:path>
            </a:pathLst>
          </a:custGeom>
          <a:ln w="28575">
            <a:solidFill>
              <a:srgbClr val="C9D3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457200" y="1785417"/>
            <a:ext cx="6920230" cy="469102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600" spc="-1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Položky</a:t>
            </a:r>
            <a:r>
              <a:rPr sz="1600" spc="-4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2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nezařaditelné</a:t>
            </a:r>
            <a:r>
              <a:rPr sz="1600" spc="-5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1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mezi</a:t>
            </a:r>
            <a:r>
              <a:rPr sz="1600" spc="-2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ZV</a:t>
            </a:r>
            <a:r>
              <a:rPr sz="1600" spc="-2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1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kromě</a:t>
            </a:r>
            <a:r>
              <a:rPr sz="1600" spc="-5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1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výdajů,</a:t>
            </a:r>
            <a:r>
              <a:rPr sz="1600" spc="-2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1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které</a:t>
            </a:r>
            <a:r>
              <a:rPr sz="1600" spc="-3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jsou</a:t>
            </a:r>
            <a:r>
              <a:rPr sz="1600" spc="-4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2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uvedeny</a:t>
            </a:r>
            <a:r>
              <a:rPr sz="1600" spc="-4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v</a:t>
            </a:r>
            <a:r>
              <a:rPr sz="1600" spc="-1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1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nepřímých</a:t>
            </a:r>
            <a:r>
              <a:rPr sz="1600" spc="-4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1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nákladech:</a:t>
            </a:r>
            <a:endParaRPr sz="1600" dirty="0">
              <a:solidFill>
                <a:schemeClr val="accent1">
                  <a:lumMod val="50000"/>
                </a:schemeClr>
              </a:solidFill>
              <a:cs typeface="Calibri Light"/>
            </a:endParaRPr>
          </a:p>
          <a:p>
            <a:pPr>
              <a:lnSpc>
                <a:spcPct val="100000"/>
              </a:lnSpc>
            </a:pPr>
            <a:endParaRPr sz="1600" dirty="0">
              <a:solidFill>
                <a:schemeClr val="accent1">
                  <a:lumMod val="50000"/>
                </a:schemeClr>
              </a:solidFill>
              <a:cs typeface="Calibri Light"/>
            </a:endParaRPr>
          </a:p>
          <a:p>
            <a:pPr marL="355600" indent="-342900">
              <a:lnSpc>
                <a:spcPct val="100000"/>
              </a:lnSpc>
              <a:buAutoNum type="alphaLcParenR"/>
              <a:tabLst>
                <a:tab pos="354965" algn="l"/>
                <a:tab pos="355600" algn="l"/>
              </a:tabLst>
            </a:pPr>
            <a:r>
              <a:rPr lang="cs-CZ" sz="1600" spc="-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DPH,</a:t>
            </a:r>
            <a:r>
              <a:rPr lang="cs-CZ" sz="1600" spc="-1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pokud </a:t>
            </a:r>
            <a:r>
              <a:rPr lang="cs-CZ" sz="1600" spc="-1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lze</a:t>
            </a:r>
            <a:r>
              <a:rPr lang="cs-CZ" sz="1600" spc="-2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lang="cs-CZ" sz="1600" spc="-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uplatnit</a:t>
            </a:r>
            <a:r>
              <a:rPr lang="cs-CZ" sz="1600" spc="-4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lang="cs-CZ" sz="1600" spc="-1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nárok</a:t>
            </a:r>
            <a:r>
              <a:rPr lang="cs-CZ" sz="1600" spc="-2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lang="cs-CZ" sz="160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na</a:t>
            </a:r>
            <a:r>
              <a:rPr lang="cs-CZ" sz="1600" spc="-2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lang="cs-CZ" sz="160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její</a:t>
            </a:r>
            <a:r>
              <a:rPr lang="cs-CZ" sz="1600" spc="-1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lang="cs-CZ" sz="1600" spc="-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odpočet,</a:t>
            </a:r>
            <a:endParaRPr lang="cs-CZ" sz="1600" dirty="0">
              <a:solidFill>
                <a:schemeClr val="accent1">
                  <a:lumMod val="50000"/>
                </a:schemeClr>
              </a:solidFill>
              <a:cs typeface="Calibri Light"/>
            </a:endParaRPr>
          </a:p>
          <a:p>
            <a:pPr marL="355600" indent="-342900">
              <a:lnSpc>
                <a:spcPct val="100000"/>
              </a:lnSpc>
              <a:buAutoNum type="alphaLcParenR"/>
              <a:tabLst>
                <a:tab pos="354965" algn="l"/>
                <a:tab pos="355600" algn="l"/>
              </a:tabLst>
            </a:pPr>
            <a:r>
              <a:rPr lang="cs-CZ" sz="1600" spc="-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výdaje vzniklé</a:t>
            </a:r>
            <a:r>
              <a:rPr lang="cs-CZ" sz="1600" spc="-3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lang="cs-CZ" sz="160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nebo</a:t>
            </a:r>
            <a:r>
              <a:rPr lang="cs-CZ" sz="1600" spc="-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lang="cs-CZ" sz="1600" spc="-1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uhrazené</a:t>
            </a:r>
            <a:r>
              <a:rPr lang="cs-CZ" sz="1600" spc="-4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lang="cs-CZ" sz="160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před</a:t>
            </a:r>
            <a:r>
              <a:rPr lang="cs-CZ" sz="1600" spc="-1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lang="cs-CZ" sz="1600" spc="-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datem</a:t>
            </a:r>
            <a:r>
              <a:rPr lang="cs-CZ" sz="1600" spc="-4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lang="cs-CZ" sz="1600" spc="-1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přijatelnosti</a:t>
            </a:r>
            <a:r>
              <a:rPr lang="cs-CZ" sz="1600" spc="-3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lang="cs-CZ" sz="1600" spc="-1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projektu,</a:t>
            </a:r>
            <a:endParaRPr lang="cs-CZ" sz="1600" dirty="0">
              <a:solidFill>
                <a:schemeClr val="accent1">
                  <a:lumMod val="50000"/>
                </a:schemeClr>
              </a:solidFill>
              <a:cs typeface="Calibri Light"/>
            </a:endParaRPr>
          </a:p>
          <a:p>
            <a:pPr marL="355600" indent="-342900">
              <a:lnSpc>
                <a:spcPct val="100000"/>
              </a:lnSpc>
              <a:spcBef>
                <a:spcPts val="5"/>
              </a:spcBef>
              <a:buAutoNum type="alphaLcParenR"/>
              <a:tabLst>
                <a:tab pos="354965" algn="l"/>
                <a:tab pos="355600" algn="l"/>
              </a:tabLst>
            </a:pPr>
            <a:r>
              <a:rPr lang="cs-CZ" sz="1600" spc="-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výdaje,</a:t>
            </a:r>
            <a:r>
              <a:rPr lang="cs-CZ" sz="1600" spc="-1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lang="cs-CZ" sz="1600" spc="-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na</a:t>
            </a:r>
            <a:r>
              <a:rPr lang="cs-CZ" sz="1600" spc="-1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lang="cs-CZ" sz="1600" spc="-1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které</a:t>
            </a:r>
            <a:r>
              <a:rPr lang="cs-CZ" sz="1600" spc="-2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lang="cs-CZ" sz="160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již</a:t>
            </a:r>
            <a:r>
              <a:rPr lang="cs-CZ" sz="1600" spc="-2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lang="cs-CZ" sz="1600" spc="-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byla</a:t>
            </a:r>
            <a:r>
              <a:rPr lang="cs-CZ" sz="1600" spc="-1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lang="cs-CZ" sz="1600" spc="-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poskytnuta</a:t>
            </a:r>
            <a:r>
              <a:rPr lang="cs-CZ" sz="1600" spc="-3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lang="cs-CZ" sz="160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jiná</a:t>
            </a:r>
            <a:r>
              <a:rPr lang="cs-CZ" sz="1600" spc="-2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lang="cs-CZ" sz="1600" spc="-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veřejná</a:t>
            </a:r>
            <a:r>
              <a:rPr lang="cs-CZ" sz="1600" spc="-2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lang="cs-CZ" sz="1600" spc="-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podpora</a:t>
            </a:r>
            <a:r>
              <a:rPr lang="cs-CZ" sz="1600" spc="-2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lang="cs-CZ" sz="160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nebo</a:t>
            </a:r>
            <a:r>
              <a:rPr lang="cs-CZ" sz="1600" spc="-2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lang="cs-CZ" sz="1600" spc="-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podpora</a:t>
            </a:r>
            <a:r>
              <a:rPr lang="cs-CZ" sz="1600" spc="-2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lang="cs-CZ" sz="1600" spc="-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de</a:t>
            </a:r>
            <a:r>
              <a:rPr lang="cs-CZ" sz="1600" spc="-1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lang="cs-CZ" sz="160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minimis,</a:t>
            </a:r>
          </a:p>
          <a:p>
            <a:pPr marL="355600" indent="-342900">
              <a:lnSpc>
                <a:spcPct val="100000"/>
              </a:lnSpc>
              <a:buAutoNum type="alphaLcParenR"/>
              <a:tabLst>
                <a:tab pos="354965" algn="l"/>
                <a:tab pos="355600" algn="l"/>
              </a:tabLst>
            </a:pPr>
            <a:r>
              <a:rPr lang="cs-CZ" sz="1600" spc="-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splátky</a:t>
            </a:r>
            <a:r>
              <a:rPr lang="cs-CZ" sz="1600" spc="-5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lang="cs-CZ" sz="160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půjček</a:t>
            </a:r>
            <a:r>
              <a:rPr lang="cs-CZ" sz="1600" spc="-4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lang="cs-CZ" sz="160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a</a:t>
            </a:r>
            <a:r>
              <a:rPr lang="cs-CZ" sz="1600" spc="-2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lang="cs-CZ" sz="160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úvěrů,</a:t>
            </a:r>
          </a:p>
          <a:p>
            <a:pPr marL="355600" indent="-342900">
              <a:lnSpc>
                <a:spcPct val="100000"/>
              </a:lnSpc>
              <a:buAutoNum type="alphaLcParenR"/>
              <a:tabLst>
                <a:tab pos="354965" algn="l"/>
                <a:tab pos="355600" algn="l"/>
              </a:tabLst>
            </a:pPr>
            <a:r>
              <a:rPr lang="cs-CZ" sz="1600" spc="-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pokuty</a:t>
            </a:r>
            <a:r>
              <a:rPr lang="cs-CZ" sz="1600" spc="-3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lang="cs-CZ" sz="160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a</a:t>
            </a:r>
            <a:r>
              <a:rPr lang="cs-CZ" sz="1600" spc="-2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lang="cs-CZ" sz="1600" spc="-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penále,</a:t>
            </a:r>
            <a:endParaRPr lang="cs-CZ" sz="1600" dirty="0">
              <a:solidFill>
                <a:schemeClr val="accent1">
                  <a:lumMod val="50000"/>
                </a:schemeClr>
              </a:solidFill>
              <a:cs typeface="Calibri Light"/>
            </a:endParaRPr>
          </a:p>
          <a:p>
            <a:pPr marL="355600" indent="-342900">
              <a:lnSpc>
                <a:spcPct val="100000"/>
              </a:lnSpc>
              <a:buAutoNum type="alphaLcParenR"/>
              <a:tabLst>
                <a:tab pos="354965" algn="l"/>
                <a:tab pos="355600" algn="l"/>
              </a:tabLst>
            </a:pPr>
            <a:r>
              <a:rPr lang="cs-CZ" sz="1600" spc="-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majetek</a:t>
            </a:r>
            <a:r>
              <a:rPr lang="cs-CZ" sz="1600" spc="-2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lang="cs-CZ" sz="1600" spc="-1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nelze</a:t>
            </a:r>
            <a:r>
              <a:rPr lang="cs-CZ" sz="1600" spc="-2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lang="cs-CZ" sz="1600" spc="-1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pořizovat </a:t>
            </a:r>
            <a:r>
              <a:rPr lang="cs-CZ" sz="1600" spc="-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vlastní</a:t>
            </a:r>
            <a:r>
              <a:rPr lang="cs-CZ" sz="1600" spc="-2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lang="cs-CZ" sz="1600" spc="-1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činností</a:t>
            </a:r>
            <a:r>
              <a:rPr lang="cs-CZ" sz="1600" spc="-1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lang="cs-CZ" sz="1600" spc="-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příjemce</a:t>
            </a:r>
            <a:r>
              <a:rPr lang="cs-CZ" sz="1600" spc="-2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lang="cs-CZ" sz="1600" spc="-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(aktivací),</a:t>
            </a:r>
            <a:endParaRPr lang="cs-CZ" sz="1600" dirty="0">
              <a:solidFill>
                <a:schemeClr val="accent1">
                  <a:lumMod val="50000"/>
                </a:schemeClr>
              </a:solidFill>
              <a:cs typeface="Calibri Light"/>
            </a:endParaRPr>
          </a:p>
          <a:p>
            <a:pPr marL="355600" indent="-342900">
              <a:lnSpc>
                <a:spcPct val="100000"/>
              </a:lnSpc>
              <a:buAutoNum type="alphaLcParenR"/>
              <a:tabLst>
                <a:tab pos="354965" algn="l"/>
                <a:tab pos="355600" algn="l"/>
              </a:tabLst>
            </a:pPr>
            <a:r>
              <a:rPr lang="cs-CZ" sz="1600" spc="-1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pořízení</a:t>
            </a:r>
            <a:r>
              <a:rPr lang="cs-CZ" sz="1600" spc="-3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lang="cs-CZ" sz="1600" spc="-2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kolových</a:t>
            </a:r>
            <a:r>
              <a:rPr lang="cs-CZ" sz="1600" spc="3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lang="cs-CZ" sz="160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a</a:t>
            </a:r>
            <a:r>
              <a:rPr lang="cs-CZ" sz="1600" spc="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lang="cs-CZ" sz="1600" spc="-1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pásových</a:t>
            </a:r>
            <a:r>
              <a:rPr lang="cs-CZ" sz="160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lang="cs-CZ" sz="1600" spc="-1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vozidel </a:t>
            </a:r>
            <a:r>
              <a:rPr lang="cs-CZ" sz="160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a</a:t>
            </a:r>
            <a:r>
              <a:rPr lang="cs-CZ" sz="1600" spc="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lang="cs-CZ" sz="1600" spc="-2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kolových</a:t>
            </a:r>
            <a:r>
              <a:rPr lang="cs-CZ" sz="1600" spc="3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lang="cs-CZ" sz="160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a</a:t>
            </a:r>
            <a:r>
              <a:rPr lang="cs-CZ" sz="1600" spc="-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lang="cs-CZ" sz="1600" spc="-1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pásových</a:t>
            </a:r>
            <a:r>
              <a:rPr lang="cs-CZ" sz="1600" spc="1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lang="cs-CZ" sz="1600" spc="-1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strojů</a:t>
            </a:r>
            <a:r>
              <a:rPr lang="cs-CZ" sz="1600" spc="1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lang="cs-CZ" sz="1600" spc="-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včetně příslušenství,</a:t>
            </a:r>
            <a:endParaRPr lang="cs-CZ" sz="1600" dirty="0">
              <a:solidFill>
                <a:schemeClr val="accent1">
                  <a:lumMod val="50000"/>
                </a:schemeClr>
              </a:solidFill>
              <a:cs typeface="Calibri Light"/>
            </a:endParaRPr>
          </a:p>
          <a:p>
            <a:pPr marL="355600" indent="-342900">
              <a:lnSpc>
                <a:spcPct val="100000"/>
              </a:lnSpc>
              <a:buAutoNum type="alphaLcParenR"/>
              <a:tabLst>
                <a:tab pos="354965" algn="l"/>
                <a:tab pos="355600" algn="l"/>
              </a:tabLst>
            </a:pPr>
            <a:r>
              <a:rPr lang="cs-CZ" sz="1600" spc="-1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pořízení</a:t>
            </a:r>
            <a:r>
              <a:rPr lang="cs-CZ" sz="1600" spc="-4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lang="cs-CZ" sz="1600" spc="-1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kancelářského</a:t>
            </a:r>
            <a:r>
              <a:rPr lang="cs-CZ" sz="1600" spc="-3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lang="cs-CZ" sz="1600" spc="-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nábytku</a:t>
            </a:r>
            <a:r>
              <a:rPr lang="cs-CZ" sz="1600" spc="-2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lang="cs-CZ" sz="160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a</a:t>
            </a:r>
            <a:r>
              <a:rPr lang="cs-CZ" sz="1600" spc="-2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lang="cs-CZ" sz="1600" spc="-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vybavení,</a:t>
            </a:r>
            <a:r>
              <a:rPr lang="cs-CZ" sz="1600" spc="-3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lang="cs-CZ" sz="1600" spc="-1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regálů,</a:t>
            </a:r>
            <a:endParaRPr lang="cs-CZ" sz="1600" dirty="0">
              <a:solidFill>
                <a:schemeClr val="accent1">
                  <a:lumMod val="50000"/>
                </a:schemeClr>
              </a:solidFill>
              <a:cs typeface="Calibri Light"/>
            </a:endParaRPr>
          </a:p>
          <a:p>
            <a:pPr marL="355600" indent="-342900">
              <a:lnSpc>
                <a:spcPct val="100000"/>
              </a:lnSpc>
              <a:buAutoNum type="alphaLcParenR"/>
              <a:tabLst>
                <a:tab pos="354965" algn="l"/>
                <a:tab pos="355600" algn="l"/>
              </a:tabLst>
            </a:pPr>
            <a:r>
              <a:rPr lang="cs-CZ" sz="1600" spc="-1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pořízení</a:t>
            </a:r>
            <a:r>
              <a:rPr lang="cs-CZ" sz="1600" spc="-4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lang="cs-CZ" sz="1600" spc="-1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repasovaných</a:t>
            </a:r>
            <a:r>
              <a:rPr lang="cs-CZ" sz="1600" spc="-2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lang="cs-CZ" sz="1600" spc="-1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strojů</a:t>
            </a:r>
            <a:r>
              <a:rPr lang="cs-CZ" sz="1600" spc="-1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lang="cs-CZ" sz="160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a</a:t>
            </a:r>
            <a:r>
              <a:rPr lang="cs-CZ" sz="1600" spc="-2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lang="cs-CZ" sz="1600" spc="-1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zařízení,</a:t>
            </a:r>
            <a:r>
              <a:rPr lang="cs-CZ" sz="1600" spc="-5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lang="cs-CZ" sz="160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…</a:t>
            </a:r>
          </a:p>
          <a:p>
            <a:pPr marL="1820545">
              <a:lnSpc>
                <a:spcPct val="100000"/>
              </a:lnSpc>
            </a:pPr>
            <a:endParaRPr lang="cs-CZ" sz="1600" u="heavy" spc="-5" dirty="0">
              <a:uFill>
                <a:solidFill>
                  <a:srgbClr val="000000"/>
                </a:solidFill>
              </a:uFill>
              <a:latin typeface="Calibri"/>
              <a:cs typeface="Calibri"/>
            </a:endParaRPr>
          </a:p>
          <a:p>
            <a:pPr marL="1820545">
              <a:lnSpc>
                <a:spcPct val="100000"/>
              </a:lnSpc>
            </a:pPr>
            <a:endParaRPr lang="cs-CZ" sz="1600" u="heavy" spc="-5" dirty="0">
              <a:uFill>
                <a:solidFill>
                  <a:srgbClr val="000000"/>
                </a:solidFill>
              </a:uFill>
              <a:latin typeface="Calibri"/>
              <a:cs typeface="Calibri"/>
            </a:endParaRPr>
          </a:p>
          <a:p>
            <a:pPr marL="1820545">
              <a:lnSpc>
                <a:spcPct val="100000"/>
              </a:lnSpc>
            </a:pPr>
            <a:endParaRPr lang="cs-CZ" sz="1600" u="heavy" spc="-5" dirty="0">
              <a:solidFill>
                <a:schemeClr val="accent1">
                  <a:lumMod val="50000"/>
                </a:schemeClr>
              </a:solidFill>
              <a:uFill>
                <a:solidFill>
                  <a:srgbClr val="000000"/>
                </a:solidFill>
              </a:uFill>
              <a:latin typeface="Calibri"/>
              <a:cs typeface="Calibri"/>
            </a:endParaRPr>
          </a:p>
          <a:p>
            <a:pPr marL="1820545">
              <a:lnSpc>
                <a:spcPct val="100000"/>
              </a:lnSpc>
            </a:pPr>
            <a:r>
              <a:rPr sz="1600" u="heavy" spc="-5" dirty="0" err="1">
                <a:solidFill>
                  <a:schemeClr val="accent1">
                    <a:lumMod val="50000"/>
                  </a:schemeClr>
                </a:solidFill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Další</a:t>
            </a:r>
            <a:r>
              <a:rPr sz="1600" u="heavy" spc="-10" dirty="0">
                <a:solidFill>
                  <a:schemeClr val="accent1">
                    <a:lumMod val="50000"/>
                  </a:schemeClr>
                </a:solidFill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nezpůsobilé</a:t>
            </a:r>
            <a:r>
              <a:rPr sz="1600" u="heavy" spc="-15" dirty="0">
                <a:solidFill>
                  <a:schemeClr val="accent1">
                    <a:lumMod val="50000"/>
                  </a:schemeClr>
                </a:solidFill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1600" u="heavy" spc="-10" dirty="0">
                <a:solidFill>
                  <a:schemeClr val="accent1">
                    <a:lumMod val="50000"/>
                  </a:schemeClr>
                </a:solidFill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výdaje</a:t>
            </a:r>
            <a:r>
              <a:rPr sz="1600" spc="45" dirty="0">
                <a:solidFill>
                  <a:schemeClr val="accent1">
                    <a:lumMod val="50000"/>
                  </a:schemeClr>
                </a:solidFill>
                <a:latin typeface="Calibri"/>
                <a:cs typeface="Calibri"/>
              </a:rPr>
              <a:t> </a:t>
            </a:r>
            <a:r>
              <a:rPr sz="1600" spc="-10" dirty="0">
                <a:solidFill>
                  <a:schemeClr val="accent1">
                    <a:lumMod val="50000"/>
                  </a:schemeClr>
                </a:solidFill>
                <a:latin typeface="Calibri"/>
                <a:cs typeface="Calibri"/>
              </a:rPr>
              <a:t>naleznete</a:t>
            </a:r>
            <a:r>
              <a:rPr sz="1600" spc="5" dirty="0">
                <a:solidFill>
                  <a:schemeClr val="accent1">
                    <a:lumMod val="50000"/>
                  </a:schemeClr>
                </a:solidFill>
                <a:latin typeface="Calibri"/>
                <a:cs typeface="Calibri"/>
              </a:rPr>
              <a:t> </a:t>
            </a:r>
            <a:r>
              <a:rPr sz="1600" spc="-10" dirty="0">
                <a:solidFill>
                  <a:schemeClr val="accent1">
                    <a:lumMod val="50000"/>
                  </a:schemeClr>
                </a:solidFill>
                <a:latin typeface="Calibri"/>
                <a:cs typeface="Calibri"/>
              </a:rPr>
              <a:t>opět</a:t>
            </a:r>
            <a:r>
              <a:rPr sz="1600" spc="25" dirty="0">
                <a:solidFill>
                  <a:schemeClr val="accent1">
                    <a:lumMod val="50000"/>
                  </a:schemeClr>
                </a:solidFill>
                <a:latin typeface="Calibri"/>
                <a:cs typeface="Calibri"/>
              </a:rPr>
              <a:t> </a:t>
            </a:r>
            <a:r>
              <a:rPr sz="1600" spc="-5" dirty="0">
                <a:solidFill>
                  <a:schemeClr val="accent1">
                    <a:lumMod val="50000"/>
                  </a:schemeClr>
                </a:solidFill>
                <a:latin typeface="Calibri"/>
                <a:cs typeface="Calibri"/>
              </a:rPr>
              <a:t>v</a:t>
            </a:r>
            <a:r>
              <a:rPr sz="1600" spc="10" dirty="0">
                <a:solidFill>
                  <a:schemeClr val="accent1">
                    <a:lumMod val="50000"/>
                  </a:schemeClr>
                </a:solidFill>
                <a:latin typeface="Calibri"/>
                <a:cs typeface="Calibri"/>
              </a:rPr>
              <a:t> </a:t>
            </a:r>
            <a:r>
              <a:rPr sz="1600" u="heavy" spc="-15" dirty="0">
                <a:solidFill>
                  <a:srgbClr val="009FE2"/>
                </a:solidFill>
                <a:uFill>
                  <a:solidFill>
                    <a:srgbClr val="009FE2"/>
                  </a:solidFill>
                </a:uFill>
                <a:latin typeface="Calibri"/>
                <a:cs typeface="Calibri"/>
                <a:hlinkClick r:id="rId2"/>
              </a:rPr>
              <a:t>Příloze</a:t>
            </a:r>
            <a:r>
              <a:rPr sz="1600" u="heavy" spc="10" dirty="0">
                <a:solidFill>
                  <a:srgbClr val="009FE2"/>
                </a:solidFill>
                <a:uFill>
                  <a:solidFill>
                    <a:srgbClr val="009FE2"/>
                  </a:solidFill>
                </a:uFill>
                <a:latin typeface="Calibri"/>
                <a:cs typeface="Calibri"/>
                <a:hlinkClick r:id="rId2"/>
              </a:rPr>
              <a:t> </a:t>
            </a:r>
            <a:r>
              <a:rPr sz="1600" u="heavy" spc="-5" dirty="0">
                <a:solidFill>
                  <a:srgbClr val="009FE2"/>
                </a:solidFill>
                <a:uFill>
                  <a:solidFill>
                    <a:srgbClr val="009FE2"/>
                  </a:solidFill>
                </a:uFill>
                <a:latin typeface="Calibri"/>
                <a:cs typeface="Calibri"/>
                <a:hlinkClick r:id="rId2"/>
              </a:rPr>
              <a:t>č.</a:t>
            </a:r>
            <a:r>
              <a:rPr sz="1600" u="heavy" dirty="0">
                <a:solidFill>
                  <a:srgbClr val="009FE2"/>
                </a:solidFill>
                <a:uFill>
                  <a:solidFill>
                    <a:srgbClr val="009FE2"/>
                  </a:solidFill>
                </a:uFill>
                <a:latin typeface="Calibri"/>
                <a:cs typeface="Calibri"/>
                <a:hlinkClick r:id="rId2"/>
              </a:rPr>
              <a:t> </a:t>
            </a:r>
            <a:r>
              <a:rPr sz="1600" u="heavy" spc="-5" dirty="0">
                <a:solidFill>
                  <a:srgbClr val="009FE2"/>
                </a:solidFill>
                <a:uFill>
                  <a:solidFill>
                    <a:srgbClr val="009FE2"/>
                  </a:solidFill>
                </a:uFill>
                <a:latin typeface="Calibri"/>
                <a:cs typeface="Calibri"/>
                <a:hlinkClick r:id="rId2"/>
              </a:rPr>
              <a:t>2</a:t>
            </a:r>
            <a:endParaRPr sz="1600" dirty="0">
              <a:latin typeface="Calibri"/>
              <a:cs typeface="Calibri"/>
              <a:hlinkClick r:id="rId2"/>
            </a:endParaRPr>
          </a:p>
          <a:p>
            <a:pPr marL="1820545">
              <a:lnSpc>
                <a:spcPct val="100000"/>
              </a:lnSpc>
            </a:pPr>
            <a:r>
              <a:rPr sz="1600" b="1" u="heavy" spc="-15" dirty="0">
                <a:solidFill>
                  <a:srgbClr val="009FE2"/>
                </a:solidFill>
                <a:uFill>
                  <a:solidFill>
                    <a:srgbClr val="009FE2"/>
                  </a:solidFill>
                </a:uFill>
                <a:latin typeface="Calibri"/>
                <a:cs typeface="Calibri"/>
                <a:hlinkClick r:id="rId2"/>
              </a:rPr>
              <a:t>Vymezení</a:t>
            </a:r>
            <a:r>
              <a:rPr sz="1600" b="1" u="heavy" spc="-5" dirty="0">
                <a:solidFill>
                  <a:srgbClr val="009FE2"/>
                </a:solidFill>
                <a:uFill>
                  <a:solidFill>
                    <a:srgbClr val="009FE2"/>
                  </a:solidFill>
                </a:uFill>
                <a:latin typeface="Calibri"/>
                <a:cs typeface="Calibri"/>
                <a:hlinkClick r:id="rId2"/>
              </a:rPr>
              <a:t> </a:t>
            </a:r>
            <a:r>
              <a:rPr sz="1600" b="1" u="heavy" spc="-10" dirty="0">
                <a:solidFill>
                  <a:srgbClr val="009FE2"/>
                </a:solidFill>
                <a:uFill>
                  <a:solidFill>
                    <a:srgbClr val="009FE2"/>
                  </a:solidFill>
                </a:uFill>
                <a:latin typeface="Calibri"/>
                <a:cs typeface="Calibri"/>
                <a:hlinkClick r:id="rId2"/>
              </a:rPr>
              <a:t>způsobilých</a:t>
            </a:r>
            <a:r>
              <a:rPr sz="1600" b="1" u="heavy" spc="40" dirty="0">
                <a:solidFill>
                  <a:srgbClr val="009FE2"/>
                </a:solidFill>
                <a:uFill>
                  <a:solidFill>
                    <a:srgbClr val="009FE2"/>
                  </a:solidFill>
                </a:uFill>
                <a:latin typeface="Calibri"/>
                <a:cs typeface="Calibri"/>
                <a:hlinkClick r:id="rId2"/>
              </a:rPr>
              <a:t> </a:t>
            </a:r>
            <a:r>
              <a:rPr sz="1600" b="1" u="heavy" spc="-5" dirty="0">
                <a:solidFill>
                  <a:srgbClr val="009FE2"/>
                </a:solidFill>
                <a:uFill>
                  <a:solidFill>
                    <a:srgbClr val="009FE2"/>
                  </a:solidFill>
                </a:uFill>
                <a:latin typeface="Calibri"/>
                <a:cs typeface="Calibri"/>
                <a:hlinkClick r:id="rId2"/>
              </a:rPr>
              <a:t>výdajů</a:t>
            </a:r>
            <a:r>
              <a:rPr sz="1600" b="1" spc="-5" dirty="0">
                <a:latin typeface="Calibri"/>
                <a:cs typeface="Calibri"/>
                <a:hlinkClick r:id="rId2"/>
              </a:rPr>
              <a:t>.</a:t>
            </a:r>
            <a:endParaRPr sz="1600" dirty="0">
              <a:latin typeface="Calibri"/>
              <a:cs typeface="Calibri"/>
            </a:endParaRPr>
          </a:p>
        </p:txBody>
      </p:sp>
      <p:grpSp>
        <p:nvGrpSpPr>
          <p:cNvPr id="6" name="object 6"/>
          <p:cNvGrpSpPr/>
          <p:nvPr/>
        </p:nvGrpSpPr>
        <p:grpSpPr>
          <a:xfrm>
            <a:off x="1633610" y="5981367"/>
            <a:ext cx="565785" cy="465455"/>
            <a:chOff x="1633901" y="6138445"/>
            <a:chExt cx="565785" cy="465455"/>
          </a:xfrm>
        </p:grpSpPr>
        <p:sp>
          <p:nvSpPr>
            <p:cNvPr id="7" name="object 7"/>
            <p:cNvSpPr/>
            <p:nvPr/>
          </p:nvSpPr>
          <p:spPr>
            <a:xfrm>
              <a:off x="1642545" y="6146981"/>
              <a:ext cx="548640" cy="448309"/>
            </a:xfrm>
            <a:custGeom>
              <a:avLst/>
              <a:gdLst/>
              <a:ahLst/>
              <a:cxnLst/>
              <a:rect l="l" t="t" r="r" b="b"/>
              <a:pathLst>
                <a:path w="548639" h="448309">
                  <a:moveTo>
                    <a:pt x="274113" y="0"/>
                  </a:moveTo>
                  <a:lnTo>
                    <a:pt x="224860" y="3611"/>
                  </a:lnTo>
                  <a:lnTo>
                    <a:pt x="178496" y="14022"/>
                  </a:lnTo>
                  <a:lnTo>
                    <a:pt x="135796" y="30599"/>
                  </a:lnTo>
                  <a:lnTo>
                    <a:pt x="97536" y="52707"/>
                  </a:lnTo>
                  <a:lnTo>
                    <a:pt x="64492" y="79713"/>
                  </a:lnTo>
                  <a:lnTo>
                    <a:pt x="37441" y="110982"/>
                  </a:lnTo>
                  <a:lnTo>
                    <a:pt x="17157" y="145881"/>
                  </a:lnTo>
                  <a:lnTo>
                    <a:pt x="4418" y="183774"/>
                  </a:lnTo>
                  <a:lnTo>
                    <a:pt x="0" y="224029"/>
                  </a:lnTo>
                  <a:lnTo>
                    <a:pt x="4418" y="264280"/>
                  </a:lnTo>
                  <a:lnTo>
                    <a:pt x="17157" y="302171"/>
                  </a:lnTo>
                  <a:lnTo>
                    <a:pt x="37441" y="337068"/>
                  </a:lnTo>
                  <a:lnTo>
                    <a:pt x="64492" y="368335"/>
                  </a:lnTo>
                  <a:lnTo>
                    <a:pt x="97536" y="395340"/>
                  </a:lnTo>
                  <a:lnTo>
                    <a:pt x="135796" y="417448"/>
                  </a:lnTo>
                  <a:lnTo>
                    <a:pt x="178496" y="434025"/>
                  </a:lnTo>
                  <a:lnTo>
                    <a:pt x="224861" y="444436"/>
                  </a:lnTo>
                  <a:lnTo>
                    <a:pt x="274113" y="448047"/>
                  </a:lnTo>
                  <a:lnTo>
                    <a:pt x="323370" y="444440"/>
                  </a:lnTo>
                  <a:lnTo>
                    <a:pt x="369737" y="434040"/>
                  </a:lnTo>
                  <a:lnTo>
                    <a:pt x="412440" y="417477"/>
                  </a:lnTo>
                  <a:lnTo>
                    <a:pt x="450702" y="395384"/>
                  </a:lnTo>
                  <a:lnTo>
                    <a:pt x="483747" y="368390"/>
                  </a:lnTo>
                  <a:lnTo>
                    <a:pt x="510800" y="337126"/>
                  </a:lnTo>
                  <a:lnTo>
                    <a:pt x="531083" y="302224"/>
                  </a:lnTo>
                  <a:lnTo>
                    <a:pt x="543823" y="264315"/>
                  </a:lnTo>
                  <a:lnTo>
                    <a:pt x="548241" y="224029"/>
                  </a:lnTo>
                  <a:lnTo>
                    <a:pt x="543823" y="183739"/>
                  </a:lnTo>
                  <a:lnTo>
                    <a:pt x="531083" y="145827"/>
                  </a:lnTo>
                  <a:lnTo>
                    <a:pt x="510799" y="110923"/>
                  </a:lnTo>
                  <a:lnTo>
                    <a:pt x="483747" y="79659"/>
                  </a:lnTo>
                  <a:lnTo>
                    <a:pt x="450702" y="52664"/>
                  </a:lnTo>
                  <a:lnTo>
                    <a:pt x="412440" y="30569"/>
                  </a:lnTo>
                  <a:lnTo>
                    <a:pt x="369737" y="14007"/>
                  </a:lnTo>
                  <a:lnTo>
                    <a:pt x="323370" y="3606"/>
                  </a:lnTo>
                  <a:lnTo>
                    <a:pt x="274113" y="0"/>
                  </a:lnTo>
                  <a:close/>
                </a:path>
              </a:pathLst>
            </a:custGeom>
            <a:solidFill>
              <a:srgbClr val="C8D2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1642447" y="6146991"/>
              <a:ext cx="548640" cy="448309"/>
            </a:xfrm>
            <a:custGeom>
              <a:avLst/>
              <a:gdLst/>
              <a:ahLst/>
              <a:cxnLst/>
              <a:rect l="l" t="t" r="r" b="b"/>
              <a:pathLst>
                <a:path w="548639" h="448309">
                  <a:moveTo>
                    <a:pt x="379086" y="16967"/>
                  </a:moveTo>
                  <a:lnTo>
                    <a:pt x="427994" y="38447"/>
                  </a:lnTo>
                  <a:lnTo>
                    <a:pt x="469419" y="66598"/>
                  </a:lnTo>
                  <a:lnTo>
                    <a:pt x="502765" y="100243"/>
                  </a:lnTo>
                  <a:lnTo>
                    <a:pt x="527436" y="138203"/>
                  </a:lnTo>
                  <a:lnTo>
                    <a:pt x="542835" y="179303"/>
                  </a:lnTo>
                  <a:lnTo>
                    <a:pt x="548364" y="222364"/>
                  </a:lnTo>
                  <a:lnTo>
                    <a:pt x="543429" y="266209"/>
                  </a:lnTo>
                  <a:lnTo>
                    <a:pt x="527431" y="309662"/>
                  </a:lnTo>
                  <a:lnTo>
                    <a:pt x="504497" y="345484"/>
                  </a:lnTo>
                  <a:lnTo>
                    <a:pt x="474987" y="376517"/>
                  </a:lnTo>
                  <a:lnTo>
                    <a:pt x="439913" y="402418"/>
                  </a:lnTo>
                  <a:lnTo>
                    <a:pt x="400287" y="422847"/>
                  </a:lnTo>
                  <a:lnTo>
                    <a:pt x="357120" y="437459"/>
                  </a:lnTo>
                  <a:lnTo>
                    <a:pt x="311425" y="445913"/>
                  </a:lnTo>
                  <a:lnTo>
                    <a:pt x="264212" y="447866"/>
                  </a:lnTo>
                  <a:lnTo>
                    <a:pt x="216493" y="442977"/>
                  </a:lnTo>
                  <a:lnTo>
                    <a:pt x="169281" y="430901"/>
                  </a:lnTo>
                  <a:lnTo>
                    <a:pt x="120373" y="409419"/>
                  </a:lnTo>
                  <a:lnTo>
                    <a:pt x="78948" y="381266"/>
                  </a:lnTo>
                  <a:lnTo>
                    <a:pt x="45601" y="347621"/>
                  </a:lnTo>
                  <a:lnTo>
                    <a:pt x="20930" y="309660"/>
                  </a:lnTo>
                  <a:lnTo>
                    <a:pt x="5530" y="268560"/>
                  </a:lnTo>
                  <a:lnTo>
                    <a:pt x="0" y="225499"/>
                  </a:lnTo>
                  <a:lnTo>
                    <a:pt x="4934" y="181653"/>
                  </a:lnTo>
                  <a:lnTo>
                    <a:pt x="20930" y="138200"/>
                  </a:lnTo>
                  <a:lnTo>
                    <a:pt x="43866" y="102379"/>
                  </a:lnTo>
                  <a:lnTo>
                    <a:pt x="73378" y="71347"/>
                  </a:lnTo>
                  <a:lnTo>
                    <a:pt x="108453" y="45445"/>
                  </a:lnTo>
                  <a:lnTo>
                    <a:pt x="148080" y="25017"/>
                  </a:lnTo>
                  <a:lnTo>
                    <a:pt x="191247" y="10405"/>
                  </a:lnTo>
                  <a:lnTo>
                    <a:pt x="236943" y="1952"/>
                  </a:lnTo>
                  <a:lnTo>
                    <a:pt x="284156" y="0"/>
                  </a:lnTo>
                  <a:lnTo>
                    <a:pt x="331874" y="4890"/>
                  </a:lnTo>
                  <a:lnTo>
                    <a:pt x="379086" y="16967"/>
                  </a:lnTo>
                  <a:close/>
                </a:path>
              </a:pathLst>
            </a:custGeom>
            <a:ln w="16749">
              <a:solidFill>
                <a:srgbClr val="C8D2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9" name="object 9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882501" y="6330314"/>
              <a:ext cx="68004" cy="170155"/>
            </a:xfrm>
            <a:prstGeom prst="rect">
              <a:avLst/>
            </a:prstGeom>
          </p:spPr>
        </p:pic>
        <p:pic>
          <p:nvPicPr>
            <p:cNvPr id="10" name="object 10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876858" y="6241278"/>
              <a:ext cx="79614" cy="65591"/>
            </a:xfrm>
            <a:prstGeom prst="rect">
              <a:avLst/>
            </a:prstGeom>
          </p:spPr>
        </p:pic>
      </p:grpSp>
      <p:pic>
        <p:nvPicPr>
          <p:cNvPr id="11" name="Obrázek 10" descr="Obsah obrázku text, Písmo, bílé, typografie&#10;&#10;Popis byl vytvořen automaticky">
            <a:extLst>
              <a:ext uri="{FF2B5EF4-FFF2-40B4-BE49-F238E27FC236}">
                <a16:creationId xmlns:a16="http://schemas.microsoft.com/office/drawing/2014/main" id="{88614E52-C0EA-6E6C-FB20-93D00F0E99B7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28684" y="418291"/>
            <a:ext cx="1651000" cy="406400"/>
          </a:xfrm>
          <a:prstGeom prst="rect">
            <a:avLst/>
          </a:prstGeom>
        </p:spPr>
      </p:pic>
      <p:pic>
        <p:nvPicPr>
          <p:cNvPr id="12" name="Obrázek 11" descr="Obsah obrázku text, Písmo, snímek obrazovky, Elektricky modrá&#10;&#10;Popis byl vytvořen automaticky">
            <a:extLst>
              <a:ext uri="{FF2B5EF4-FFF2-40B4-BE49-F238E27FC236}">
                <a16:creationId xmlns:a16="http://schemas.microsoft.com/office/drawing/2014/main" id="{0821330F-7AA3-EC16-C944-9D6D9AA9C9B9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0822" y="284002"/>
            <a:ext cx="3005593" cy="540689"/>
          </a:xfrm>
          <a:prstGeom prst="rect">
            <a:avLst/>
          </a:prstGeom>
        </p:spPr>
      </p:pic>
      <p:pic>
        <p:nvPicPr>
          <p:cNvPr id="13" name="Obrázek 12">
            <a:extLst>
              <a:ext uri="{FF2B5EF4-FFF2-40B4-BE49-F238E27FC236}">
                <a16:creationId xmlns:a16="http://schemas.microsoft.com/office/drawing/2014/main" id="{21A04B94-2669-A1FF-C301-CAA710ACC532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162800" y="391837"/>
            <a:ext cx="816935" cy="432854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843636" y="1125605"/>
            <a:ext cx="4563077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95"/>
              </a:spcBef>
            </a:pPr>
            <a:r>
              <a:rPr spc="-15" dirty="0">
                <a:solidFill>
                  <a:schemeClr val="accent1">
                    <a:lumMod val="50000"/>
                  </a:schemeClr>
                </a:solidFill>
              </a:rPr>
              <a:t>Indikátory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543374" y="1946150"/>
            <a:ext cx="3863340" cy="276987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u="sng" spc="-5" dirty="0">
                <a:solidFill>
                  <a:schemeClr val="accent1">
                    <a:lumMod val="50000"/>
                  </a:schemeClr>
                </a:solidFill>
                <a:uFill>
                  <a:solidFill>
                    <a:srgbClr val="002D5F"/>
                  </a:solidFill>
                </a:uFill>
                <a:cs typeface="Calibri Light"/>
              </a:rPr>
              <a:t>A.</a:t>
            </a:r>
            <a:r>
              <a:rPr u="sng" spc="-20" dirty="0">
                <a:solidFill>
                  <a:schemeClr val="accent1">
                    <a:lumMod val="50000"/>
                  </a:schemeClr>
                </a:solidFill>
                <a:uFill>
                  <a:solidFill>
                    <a:srgbClr val="002D5F"/>
                  </a:solidFill>
                </a:uFill>
                <a:cs typeface="Calibri Light"/>
              </a:rPr>
              <a:t> </a:t>
            </a:r>
            <a:r>
              <a:rPr u="sng" spc="-15" dirty="0">
                <a:solidFill>
                  <a:schemeClr val="accent1">
                    <a:lumMod val="50000"/>
                  </a:schemeClr>
                </a:solidFill>
                <a:uFill>
                  <a:solidFill>
                    <a:srgbClr val="002D5F"/>
                  </a:solidFill>
                </a:uFill>
                <a:cs typeface="Calibri Light"/>
              </a:rPr>
              <a:t>povinné</a:t>
            </a:r>
            <a:r>
              <a:rPr u="sng" spc="-65" dirty="0">
                <a:solidFill>
                  <a:schemeClr val="accent1">
                    <a:lumMod val="50000"/>
                  </a:schemeClr>
                </a:solidFill>
                <a:uFill>
                  <a:solidFill>
                    <a:srgbClr val="002D5F"/>
                  </a:solidFill>
                </a:uFill>
                <a:cs typeface="Calibri Light"/>
              </a:rPr>
              <a:t> </a:t>
            </a:r>
            <a:r>
              <a:rPr u="sng" dirty="0">
                <a:solidFill>
                  <a:schemeClr val="accent1">
                    <a:lumMod val="50000"/>
                  </a:schemeClr>
                </a:solidFill>
                <a:uFill>
                  <a:solidFill>
                    <a:srgbClr val="002D5F"/>
                  </a:solidFill>
                </a:uFill>
                <a:cs typeface="Calibri Light"/>
              </a:rPr>
              <a:t>k</a:t>
            </a:r>
            <a:r>
              <a:rPr u="sng" spc="-30" dirty="0">
                <a:solidFill>
                  <a:schemeClr val="accent1">
                    <a:lumMod val="50000"/>
                  </a:schemeClr>
                </a:solidFill>
                <a:uFill>
                  <a:solidFill>
                    <a:srgbClr val="002D5F"/>
                  </a:solidFill>
                </a:uFill>
                <a:cs typeface="Calibri Light"/>
              </a:rPr>
              <a:t> </a:t>
            </a:r>
            <a:r>
              <a:rPr u="sng" spc="-10" dirty="0">
                <a:solidFill>
                  <a:schemeClr val="accent1">
                    <a:lumMod val="50000"/>
                  </a:schemeClr>
                </a:solidFill>
                <a:uFill>
                  <a:solidFill>
                    <a:srgbClr val="002D5F"/>
                  </a:solidFill>
                </a:uFill>
                <a:cs typeface="Calibri Light"/>
              </a:rPr>
              <a:t>výběru</a:t>
            </a:r>
            <a:r>
              <a:rPr u="sng" spc="-70" dirty="0">
                <a:solidFill>
                  <a:schemeClr val="accent1">
                    <a:lumMod val="50000"/>
                  </a:schemeClr>
                </a:solidFill>
                <a:uFill>
                  <a:solidFill>
                    <a:srgbClr val="002D5F"/>
                  </a:solidFill>
                </a:uFill>
                <a:cs typeface="Calibri Light"/>
              </a:rPr>
              <a:t> </a:t>
            </a:r>
            <a:r>
              <a:rPr u="sng" spc="-40" dirty="0">
                <a:solidFill>
                  <a:schemeClr val="accent1">
                    <a:lumMod val="50000"/>
                  </a:schemeClr>
                </a:solidFill>
                <a:uFill>
                  <a:solidFill>
                    <a:srgbClr val="002D5F"/>
                  </a:solidFill>
                </a:uFill>
                <a:cs typeface="Calibri Light"/>
              </a:rPr>
              <a:t>(tzv.</a:t>
            </a:r>
            <a:r>
              <a:rPr u="sng" spc="-10" dirty="0">
                <a:solidFill>
                  <a:schemeClr val="accent1">
                    <a:lumMod val="50000"/>
                  </a:schemeClr>
                </a:solidFill>
                <a:uFill>
                  <a:solidFill>
                    <a:srgbClr val="002D5F"/>
                  </a:solidFill>
                </a:uFill>
                <a:cs typeface="Calibri Light"/>
              </a:rPr>
              <a:t> monitorovací):</a:t>
            </a:r>
            <a:endParaRPr dirty="0">
              <a:solidFill>
                <a:schemeClr val="accent1">
                  <a:lumMod val="50000"/>
                </a:schemeClr>
              </a:solidFill>
              <a:cs typeface="Calibri Light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dirty="0">
              <a:solidFill>
                <a:schemeClr val="accent1">
                  <a:lumMod val="50000"/>
                </a:schemeClr>
              </a:solidFill>
              <a:cs typeface="Calibri Light"/>
            </a:endParaRPr>
          </a:p>
          <a:p>
            <a:pPr marL="227329" indent="-215265">
              <a:lnSpc>
                <a:spcPct val="100000"/>
              </a:lnSpc>
              <a:buFont typeface="Arial MT"/>
              <a:buChar char="•"/>
              <a:tabLst>
                <a:tab pos="227329" algn="l"/>
                <a:tab pos="227965" algn="l"/>
              </a:tabLst>
            </a:pPr>
            <a:r>
              <a:rPr spc="-5">
                <a:solidFill>
                  <a:schemeClr val="accent1">
                    <a:lumMod val="50000"/>
                  </a:schemeClr>
                </a:solidFill>
                <a:cs typeface="Calibri Light"/>
              </a:rPr>
              <a:t>107002</a:t>
            </a:r>
            <a:r>
              <a:rPr spc="-15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Přidaná</a:t>
            </a:r>
            <a:r>
              <a:rPr spc="-1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pc="-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hodnota</a:t>
            </a:r>
            <a:endParaRPr dirty="0">
              <a:solidFill>
                <a:schemeClr val="accent1">
                  <a:lumMod val="50000"/>
                </a:schemeClr>
              </a:solidFill>
              <a:cs typeface="Calibri Light"/>
            </a:endParaRPr>
          </a:p>
          <a:p>
            <a:pPr marL="227329" indent="-215265">
              <a:lnSpc>
                <a:spcPct val="100000"/>
              </a:lnSpc>
              <a:buFont typeface="Arial MT"/>
              <a:buChar char="•"/>
              <a:tabLst>
                <a:tab pos="227329" algn="l"/>
                <a:tab pos="227965" algn="l"/>
              </a:tabLst>
            </a:pPr>
            <a:r>
              <a:rPr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107031</a:t>
            </a:r>
            <a:r>
              <a:rPr spc="-1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Podniky</a:t>
            </a:r>
            <a:r>
              <a:rPr spc="-1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s</a:t>
            </a:r>
            <a:r>
              <a:rPr spc="-1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pc="-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vyšším</a:t>
            </a:r>
            <a:r>
              <a:rPr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pc="-1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obratem</a:t>
            </a:r>
            <a:endParaRPr dirty="0">
              <a:solidFill>
                <a:schemeClr val="accent1">
                  <a:lumMod val="50000"/>
                </a:schemeClr>
              </a:solidFill>
              <a:cs typeface="Calibri Light"/>
            </a:endParaRPr>
          </a:p>
          <a:p>
            <a:pPr marL="227329" indent="-215265">
              <a:lnSpc>
                <a:spcPct val="100000"/>
              </a:lnSpc>
              <a:buFont typeface="Arial MT"/>
              <a:buChar char="•"/>
              <a:tabLst>
                <a:tab pos="227329" algn="l"/>
                <a:tab pos="227965" algn="l"/>
              </a:tabLst>
            </a:pPr>
            <a:r>
              <a:rPr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107501</a:t>
            </a:r>
            <a:r>
              <a:rPr spc="-3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pc="-1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Obrat</a:t>
            </a:r>
            <a:endParaRPr dirty="0">
              <a:solidFill>
                <a:schemeClr val="accent1">
                  <a:lumMod val="50000"/>
                </a:schemeClr>
              </a:solidFill>
              <a:cs typeface="Calibri Light"/>
            </a:endParaRPr>
          </a:p>
          <a:p>
            <a:pPr marL="227329" indent="-215265">
              <a:lnSpc>
                <a:spcPct val="100000"/>
              </a:lnSpc>
              <a:buFont typeface="Arial MT"/>
              <a:buChar char="•"/>
              <a:tabLst>
                <a:tab pos="227329" algn="l"/>
                <a:tab pos="227965" algn="l"/>
              </a:tabLst>
            </a:pPr>
            <a:r>
              <a:rPr spc="-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101022</a:t>
            </a:r>
            <a:r>
              <a:rPr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pc="-1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Podniky</a:t>
            </a:r>
            <a:r>
              <a:rPr spc="-1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pc="-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podpořené</a:t>
            </a:r>
            <a:r>
              <a:rPr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pc="-1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granty</a:t>
            </a:r>
            <a:endParaRPr dirty="0">
              <a:solidFill>
                <a:schemeClr val="accent1">
                  <a:lumMod val="50000"/>
                </a:schemeClr>
              </a:solidFill>
              <a:cs typeface="Calibri Light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dirty="0">
              <a:solidFill>
                <a:schemeClr val="accent1">
                  <a:lumMod val="50000"/>
                </a:schemeClr>
              </a:solidFill>
              <a:cs typeface="Calibri Light"/>
            </a:endParaRPr>
          </a:p>
          <a:p>
            <a:pPr marL="12700">
              <a:lnSpc>
                <a:spcPct val="100000"/>
              </a:lnSpc>
            </a:pPr>
            <a:r>
              <a:rPr u="sng" spc="-5" dirty="0">
                <a:solidFill>
                  <a:schemeClr val="accent1">
                    <a:lumMod val="50000"/>
                  </a:schemeClr>
                </a:solidFill>
                <a:uFill>
                  <a:solidFill>
                    <a:srgbClr val="002D5F"/>
                  </a:solidFill>
                </a:uFill>
                <a:cs typeface="Calibri Light"/>
              </a:rPr>
              <a:t>B.</a:t>
            </a:r>
            <a:r>
              <a:rPr u="sng" spc="-25" dirty="0">
                <a:solidFill>
                  <a:schemeClr val="accent1">
                    <a:lumMod val="50000"/>
                  </a:schemeClr>
                </a:solidFill>
                <a:uFill>
                  <a:solidFill>
                    <a:srgbClr val="002D5F"/>
                  </a:solidFill>
                </a:uFill>
                <a:cs typeface="Calibri Light"/>
              </a:rPr>
              <a:t> </a:t>
            </a:r>
            <a:r>
              <a:rPr u="sng" spc="-15" dirty="0">
                <a:solidFill>
                  <a:schemeClr val="accent1">
                    <a:lumMod val="50000"/>
                  </a:schemeClr>
                </a:solidFill>
                <a:uFill>
                  <a:solidFill>
                    <a:srgbClr val="002D5F"/>
                  </a:solidFill>
                </a:uFill>
                <a:cs typeface="Calibri Light"/>
              </a:rPr>
              <a:t>povinné</a:t>
            </a:r>
            <a:r>
              <a:rPr u="sng" spc="-50" dirty="0">
                <a:solidFill>
                  <a:schemeClr val="accent1">
                    <a:lumMod val="50000"/>
                  </a:schemeClr>
                </a:solidFill>
                <a:uFill>
                  <a:solidFill>
                    <a:srgbClr val="002D5F"/>
                  </a:solidFill>
                </a:uFill>
                <a:cs typeface="Calibri Light"/>
              </a:rPr>
              <a:t> </a:t>
            </a:r>
            <a:r>
              <a:rPr u="sng" dirty="0">
                <a:solidFill>
                  <a:schemeClr val="accent1">
                    <a:lumMod val="50000"/>
                  </a:schemeClr>
                </a:solidFill>
                <a:uFill>
                  <a:solidFill>
                    <a:srgbClr val="002D5F"/>
                  </a:solidFill>
                </a:uFill>
                <a:cs typeface="Calibri Light"/>
              </a:rPr>
              <a:t>k</a:t>
            </a:r>
            <a:r>
              <a:rPr u="sng" spc="-40" dirty="0">
                <a:solidFill>
                  <a:schemeClr val="accent1">
                    <a:lumMod val="50000"/>
                  </a:schemeClr>
                </a:solidFill>
                <a:uFill>
                  <a:solidFill>
                    <a:srgbClr val="002D5F"/>
                  </a:solidFill>
                </a:uFill>
                <a:cs typeface="Calibri Light"/>
              </a:rPr>
              <a:t> </a:t>
            </a:r>
            <a:r>
              <a:rPr u="sng" spc="-15" dirty="0">
                <a:solidFill>
                  <a:schemeClr val="accent1">
                    <a:lumMod val="50000"/>
                  </a:schemeClr>
                </a:solidFill>
                <a:uFill>
                  <a:solidFill>
                    <a:srgbClr val="002D5F"/>
                  </a:solidFill>
                </a:uFill>
                <a:cs typeface="Calibri Light"/>
              </a:rPr>
              <a:t>naplnění</a:t>
            </a:r>
            <a:r>
              <a:rPr u="sng" spc="-65" dirty="0">
                <a:solidFill>
                  <a:schemeClr val="accent1">
                    <a:lumMod val="50000"/>
                  </a:schemeClr>
                </a:solidFill>
                <a:uFill>
                  <a:solidFill>
                    <a:srgbClr val="002D5F"/>
                  </a:solidFill>
                </a:uFill>
                <a:cs typeface="Calibri Light"/>
              </a:rPr>
              <a:t> </a:t>
            </a:r>
            <a:r>
              <a:rPr u="sng" spc="-40" dirty="0">
                <a:solidFill>
                  <a:schemeClr val="accent1">
                    <a:lumMod val="50000"/>
                  </a:schemeClr>
                </a:solidFill>
                <a:uFill>
                  <a:solidFill>
                    <a:srgbClr val="002D5F"/>
                  </a:solidFill>
                </a:uFill>
                <a:cs typeface="Calibri Light"/>
              </a:rPr>
              <a:t>(tzv.</a:t>
            </a:r>
            <a:r>
              <a:rPr u="sng" spc="-10" dirty="0">
                <a:solidFill>
                  <a:schemeClr val="accent1">
                    <a:lumMod val="50000"/>
                  </a:schemeClr>
                </a:solidFill>
                <a:uFill>
                  <a:solidFill>
                    <a:srgbClr val="002D5F"/>
                  </a:solidFill>
                </a:uFill>
                <a:cs typeface="Calibri Light"/>
              </a:rPr>
              <a:t> </a:t>
            </a:r>
            <a:r>
              <a:rPr u="sng" spc="-15" dirty="0">
                <a:solidFill>
                  <a:schemeClr val="accent1">
                    <a:lumMod val="50000"/>
                  </a:schemeClr>
                </a:solidFill>
                <a:uFill>
                  <a:solidFill>
                    <a:srgbClr val="002D5F"/>
                  </a:solidFill>
                </a:uFill>
                <a:cs typeface="Calibri Light"/>
              </a:rPr>
              <a:t>závazné):</a:t>
            </a:r>
            <a:endParaRPr dirty="0">
              <a:solidFill>
                <a:schemeClr val="accent1">
                  <a:lumMod val="50000"/>
                </a:schemeClr>
              </a:solidFill>
              <a:cs typeface="Calibri Light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dirty="0">
              <a:solidFill>
                <a:schemeClr val="accent1">
                  <a:lumMod val="50000"/>
                </a:schemeClr>
              </a:solidFill>
              <a:cs typeface="Calibri Light"/>
            </a:endParaRPr>
          </a:p>
          <a:p>
            <a:pPr marL="227329" indent="-215265">
              <a:lnSpc>
                <a:spcPct val="100000"/>
              </a:lnSpc>
              <a:buFont typeface="Arial MT"/>
              <a:buChar char="•"/>
              <a:tabLst>
                <a:tab pos="227329" algn="l"/>
                <a:tab pos="227965" algn="l"/>
              </a:tabLst>
            </a:pPr>
            <a:r>
              <a:rPr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243010</a:t>
            </a:r>
            <a:r>
              <a:rPr spc="-1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pc="-1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Počet</a:t>
            </a:r>
            <a:r>
              <a:rPr spc="-1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instalovaných</a:t>
            </a:r>
            <a:r>
              <a:rPr spc="-1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pc="-1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technologií</a:t>
            </a:r>
            <a:endParaRPr dirty="0">
              <a:solidFill>
                <a:schemeClr val="accent1">
                  <a:lumMod val="50000"/>
                </a:schemeClr>
              </a:solidFill>
              <a:cs typeface="Calibri Light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2577845" y="5919978"/>
            <a:ext cx="4712335" cy="660400"/>
          </a:xfrm>
          <a:custGeom>
            <a:avLst/>
            <a:gdLst/>
            <a:ahLst/>
            <a:cxnLst/>
            <a:rect l="l" t="t" r="r" b="b"/>
            <a:pathLst>
              <a:path w="4712334" h="660400">
                <a:moveTo>
                  <a:pt x="0" y="109982"/>
                </a:moveTo>
                <a:lnTo>
                  <a:pt x="8647" y="67170"/>
                </a:lnTo>
                <a:lnTo>
                  <a:pt x="32226" y="32211"/>
                </a:lnTo>
                <a:lnTo>
                  <a:pt x="67186" y="8642"/>
                </a:lnTo>
                <a:lnTo>
                  <a:pt x="109981" y="0"/>
                </a:lnTo>
                <a:lnTo>
                  <a:pt x="4602226" y="0"/>
                </a:lnTo>
                <a:lnTo>
                  <a:pt x="4645021" y="8642"/>
                </a:lnTo>
                <a:lnTo>
                  <a:pt x="4679981" y="32211"/>
                </a:lnTo>
                <a:lnTo>
                  <a:pt x="4703560" y="67170"/>
                </a:lnTo>
                <a:lnTo>
                  <a:pt x="4712208" y="109982"/>
                </a:lnTo>
                <a:lnTo>
                  <a:pt x="4712208" y="549910"/>
                </a:lnTo>
                <a:lnTo>
                  <a:pt x="4703560" y="592721"/>
                </a:lnTo>
                <a:lnTo>
                  <a:pt x="4679981" y="627680"/>
                </a:lnTo>
                <a:lnTo>
                  <a:pt x="4645021" y="651249"/>
                </a:lnTo>
                <a:lnTo>
                  <a:pt x="4602226" y="659892"/>
                </a:lnTo>
                <a:lnTo>
                  <a:pt x="109981" y="659892"/>
                </a:lnTo>
                <a:lnTo>
                  <a:pt x="67186" y="651249"/>
                </a:lnTo>
                <a:lnTo>
                  <a:pt x="32226" y="627680"/>
                </a:lnTo>
                <a:lnTo>
                  <a:pt x="8647" y="592721"/>
                </a:lnTo>
                <a:lnTo>
                  <a:pt x="0" y="549910"/>
                </a:lnTo>
                <a:lnTo>
                  <a:pt x="0" y="109982"/>
                </a:lnTo>
                <a:close/>
              </a:path>
            </a:pathLst>
          </a:custGeom>
          <a:ln w="28574">
            <a:solidFill>
              <a:srgbClr val="C9D3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2921889" y="5904991"/>
            <a:ext cx="4062095" cy="6661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u="sng" spc="-15" dirty="0">
                <a:solidFill>
                  <a:schemeClr val="accent1">
                    <a:lumMod val="50000"/>
                  </a:schemeClr>
                </a:solidFill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Vykazování</a:t>
            </a:r>
            <a:r>
              <a:rPr sz="1400" u="sng" spc="25" dirty="0">
                <a:solidFill>
                  <a:schemeClr val="accent1">
                    <a:lumMod val="50000"/>
                  </a:schemeClr>
                </a:solidFill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1400" u="sng" spc="-5" dirty="0">
                <a:solidFill>
                  <a:schemeClr val="accent1">
                    <a:lumMod val="50000"/>
                  </a:schemeClr>
                </a:solidFill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hodnot</a:t>
            </a:r>
            <a:r>
              <a:rPr sz="1400" u="sng" spc="10" dirty="0">
                <a:solidFill>
                  <a:schemeClr val="accent1">
                    <a:lumMod val="50000"/>
                  </a:schemeClr>
                </a:solidFill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1400" u="sng" spc="-10" dirty="0">
                <a:solidFill>
                  <a:schemeClr val="accent1">
                    <a:lumMod val="50000"/>
                  </a:schemeClr>
                </a:solidFill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indikátorů</a:t>
            </a:r>
            <a:r>
              <a:rPr sz="1400" u="sng" spc="5" dirty="0">
                <a:solidFill>
                  <a:schemeClr val="accent1">
                    <a:lumMod val="50000"/>
                  </a:schemeClr>
                </a:solidFill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1400" u="sng" spc="-5" dirty="0">
                <a:solidFill>
                  <a:schemeClr val="accent1">
                    <a:lumMod val="50000"/>
                  </a:schemeClr>
                </a:solidFill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je</a:t>
            </a:r>
            <a:r>
              <a:rPr sz="1400" u="sng" spc="20" dirty="0">
                <a:solidFill>
                  <a:schemeClr val="accent1">
                    <a:lumMod val="50000"/>
                  </a:schemeClr>
                </a:solidFill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chemeClr val="accent1">
                    <a:lumMod val="50000"/>
                  </a:schemeClr>
                </a:solidFill>
                <a:latin typeface="Calibri"/>
                <a:cs typeface="Calibri"/>
              </a:rPr>
              <a:t>detailně</a:t>
            </a:r>
            <a:r>
              <a:rPr sz="1400" spc="15" dirty="0">
                <a:solidFill>
                  <a:schemeClr val="accent1">
                    <a:lumMod val="50000"/>
                  </a:schemeClr>
                </a:solidFill>
                <a:latin typeface="Calibri"/>
                <a:cs typeface="Calibri"/>
              </a:rPr>
              <a:t> </a:t>
            </a:r>
            <a:r>
              <a:rPr sz="1400" spc="-10" dirty="0">
                <a:solidFill>
                  <a:schemeClr val="accent1">
                    <a:lumMod val="50000"/>
                  </a:schemeClr>
                </a:solidFill>
                <a:latin typeface="Calibri"/>
                <a:cs typeface="Calibri"/>
              </a:rPr>
              <a:t>vymezeno</a:t>
            </a:r>
            <a:endParaRPr sz="1400" dirty="0">
              <a:solidFill>
                <a:schemeClr val="accent1">
                  <a:lumMod val="50000"/>
                </a:schemeClr>
              </a:solidFill>
              <a:latin typeface="Calibri"/>
              <a:cs typeface="Calibri"/>
            </a:endParaRPr>
          </a:p>
          <a:p>
            <a:pPr marL="12700" marR="5080">
              <a:lnSpc>
                <a:spcPct val="100000"/>
              </a:lnSpc>
            </a:pPr>
            <a:r>
              <a:rPr sz="1400" dirty="0">
                <a:latin typeface="Calibri"/>
                <a:cs typeface="Calibri"/>
              </a:rPr>
              <a:t>v</a:t>
            </a:r>
            <a:r>
              <a:rPr sz="1400" spc="-5" dirty="0">
                <a:solidFill>
                  <a:srgbClr val="009FE2"/>
                </a:solidFill>
                <a:latin typeface="Calibri"/>
                <a:cs typeface="Calibri"/>
              </a:rPr>
              <a:t> </a:t>
            </a:r>
            <a:r>
              <a:rPr sz="1400" u="sng" spc="-10" dirty="0">
                <a:solidFill>
                  <a:srgbClr val="009FE2"/>
                </a:solidFill>
                <a:uFill>
                  <a:solidFill>
                    <a:srgbClr val="009FE2"/>
                  </a:solidFill>
                </a:uFill>
                <a:latin typeface="Calibri"/>
                <a:cs typeface="Calibri"/>
                <a:hlinkClick r:id="rId2"/>
              </a:rPr>
              <a:t>Příloze</a:t>
            </a:r>
            <a:r>
              <a:rPr sz="1400" u="sng" dirty="0">
                <a:solidFill>
                  <a:srgbClr val="009FE2"/>
                </a:solidFill>
                <a:uFill>
                  <a:solidFill>
                    <a:srgbClr val="009FE2"/>
                  </a:solidFill>
                </a:uFill>
                <a:latin typeface="Calibri"/>
                <a:cs typeface="Calibri"/>
                <a:hlinkClick r:id="rId2"/>
              </a:rPr>
              <a:t> č.</a:t>
            </a:r>
            <a:r>
              <a:rPr sz="1400" u="sng" spc="-15" dirty="0">
                <a:solidFill>
                  <a:srgbClr val="009FE2"/>
                </a:solidFill>
                <a:uFill>
                  <a:solidFill>
                    <a:srgbClr val="009FE2"/>
                  </a:solidFill>
                </a:uFill>
                <a:latin typeface="Calibri"/>
                <a:cs typeface="Calibri"/>
                <a:hlinkClick r:id="rId2"/>
              </a:rPr>
              <a:t> </a:t>
            </a:r>
            <a:r>
              <a:rPr sz="1400" u="sng" dirty="0">
                <a:solidFill>
                  <a:srgbClr val="009FE2"/>
                </a:solidFill>
                <a:uFill>
                  <a:solidFill>
                    <a:srgbClr val="009FE2"/>
                  </a:solidFill>
                </a:uFill>
                <a:latin typeface="Calibri"/>
                <a:cs typeface="Calibri"/>
                <a:hlinkClick r:id="rId2"/>
              </a:rPr>
              <a:t>4</a:t>
            </a:r>
            <a:r>
              <a:rPr sz="1400" u="sng" spc="-5" dirty="0">
                <a:solidFill>
                  <a:srgbClr val="009FE2"/>
                </a:solidFill>
                <a:uFill>
                  <a:solidFill>
                    <a:srgbClr val="009FE2"/>
                  </a:solidFill>
                </a:uFill>
                <a:latin typeface="Calibri"/>
                <a:cs typeface="Calibri"/>
                <a:hlinkClick r:id="rId2"/>
              </a:rPr>
              <a:t> </a:t>
            </a:r>
            <a:r>
              <a:rPr sz="1400" u="sng" spc="-10" dirty="0">
                <a:solidFill>
                  <a:srgbClr val="009FE2"/>
                </a:solidFill>
                <a:uFill>
                  <a:solidFill>
                    <a:srgbClr val="009FE2"/>
                  </a:solidFill>
                </a:uFill>
                <a:latin typeface="Calibri"/>
                <a:cs typeface="Calibri"/>
                <a:hlinkClick r:id="rId2"/>
              </a:rPr>
              <a:t>Pravidla</a:t>
            </a:r>
            <a:r>
              <a:rPr sz="1400" u="sng" dirty="0">
                <a:solidFill>
                  <a:srgbClr val="009FE2"/>
                </a:solidFill>
                <a:uFill>
                  <a:solidFill>
                    <a:srgbClr val="009FE2"/>
                  </a:solidFill>
                </a:uFill>
                <a:latin typeface="Calibri"/>
                <a:cs typeface="Calibri"/>
                <a:hlinkClick r:id="rId2"/>
              </a:rPr>
              <a:t> </a:t>
            </a:r>
            <a:r>
              <a:rPr sz="1400" u="sng" spc="-10" dirty="0">
                <a:solidFill>
                  <a:srgbClr val="009FE2"/>
                </a:solidFill>
                <a:uFill>
                  <a:solidFill>
                    <a:srgbClr val="009FE2"/>
                  </a:solidFill>
                </a:uFill>
                <a:latin typeface="Calibri"/>
                <a:cs typeface="Calibri"/>
                <a:hlinkClick r:id="rId2"/>
              </a:rPr>
              <a:t>pro</a:t>
            </a:r>
            <a:r>
              <a:rPr sz="1400" u="sng" spc="-5" dirty="0">
                <a:solidFill>
                  <a:srgbClr val="009FE2"/>
                </a:solidFill>
                <a:uFill>
                  <a:solidFill>
                    <a:srgbClr val="009FE2"/>
                  </a:solidFill>
                </a:uFill>
                <a:latin typeface="Calibri"/>
                <a:cs typeface="Calibri"/>
                <a:hlinkClick r:id="rId2"/>
              </a:rPr>
              <a:t> </a:t>
            </a:r>
            <a:r>
              <a:rPr sz="1400" u="sng" spc="-10" dirty="0">
                <a:solidFill>
                  <a:srgbClr val="009FE2"/>
                </a:solidFill>
                <a:uFill>
                  <a:solidFill>
                    <a:srgbClr val="009FE2"/>
                  </a:solidFill>
                </a:uFill>
                <a:latin typeface="Calibri"/>
                <a:cs typeface="Calibri"/>
                <a:hlinkClick r:id="rId2"/>
              </a:rPr>
              <a:t>žadatele</a:t>
            </a:r>
            <a:r>
              <a:rPr sz="1400" u="sng" spc="10" dirty="0">
                <a:solidFill>
                  <a:srgbClr val="009FE2"/>
                </a:solidFill>
                <a:uFill>
                  <a:solidFill>
                    <a:srgbClr val="009FE2"/>
                  </a:solidFill>
                </a:uFill>
                <a:latin typeface="Calibri"/>
                <a:cs typeface="Calibri"/>
                <a:hlinkClick r:id="rId2"/>
              </a:rPr>
              <a:t> </a:t>
            </a:r>
            <a:r>
              <a:rPr sz="1400" u="sng" dirty="0">
                <a:solidFill>
                  <a:srgbClr val="009FE2"/>
                </a:solidFill>
                <a:uFill>
                  <a:solidFill>
                    <a:srgbClr val="009FE2"/>
                  </a:solidFill>
                </a:uFill>
                <a:latin typeface="Calibri"/>
                <a:cs typeface="Calibri"/>
                <a:hlinkClick r:id="rId2"/>
              </a:rPr>
              <a:t>a </a:t>
            </a:r>
            <a:r>
              <a:rPr sz="1400" u="sng" spc="-5" dirty="0">
                <a:solidFill>
                  <a:srgbClr val="009FE2"/>
                </a:solidFill>
                <a:uFill>
                  <a:solidFill>
                    <a:srgbClr val="009FE2"/>
                  </a:solidFill>
                </a:uFill>
                <a:latin typeface="Calibri"/>
                <a:cs typeface="Calibri"/>
                <a:hlinkClick r:id="rId2"/>
              </a:rPr>
              <a:t>příjemce</a:t>
            </a:r>
            <a:r>
              <a:rPr sz="1400" u="sng" dirty="0">
                <a:solidFill>
                  <a:srgbClr val="009FE2"/>
                </a:solidFill>
                <a:uFill>
                  <a:solidFill>
                    <a:srgbClr val="009FE2"/>
                  </a:solidFill>
                </a:uFill>
                <a:latin typeface="Calibri"/>
                <a:cs typeface="Calibri"/>
                <a:hlinkClick r:id="rId2"/>
              </a:rPr>
              <a:t> z</a:t>
            </a:r>
            <a:r>
              <a:rPr sz="1400" u="sng" spc="-5" dirty="0">
                <a:solidFill>
                  <a:srgbClr val="009FE2"/>
                </a:solidFill>
                <a:uFill>
                  <a:solidFill>
                    <a:srgbClr val="009FE2"/>
                  </a:solidFill>
                </a:uFill>
                <a:latin typeface="Calibri"/>
                <a:cs typeface="Calibri"/>
                <a:hlinkClick r:id="rId2"/>
              </a:rPr>
              <a:t> OP</a:t>
            </a:r>
            <a:r>
              <a:rPr sz="1400" u="sng" dirty="0">
                <a:solidFill>
                  <a:srgbClr val="009FE2"/>
                </a:solidFill>
                <a:uFill>
                  <a:solidFill>
                    <a:srgbClr val="009FE2"/>
                  </a:solidFill>
                </a:uFill>
                <a:latin typeface="Calibri"/>
                <a:cs typeface="Calibri"/>
                <a:hlinkClick r:id="rId2"/>
              </a:rPr>
              <a:t> </a:t>
            </a:r>
            <a:r>
              <a:rPr sz="1400" u="sng" spc="-35" dirty="0">
                <a:solidFill>
                  <a:srgbClr val="009FE2"/>
                </a:solidFill>
                <a:uFill>
                  <a:solidFill>
                    <a:srgbClr val="009FE2"/>
                  </a:solidFill>
                </a:uFill>
                <a:latin typeface="Calibri"/>
                <a:cs typeface="Calibri"/>
                <a:hlinkClick r:id="rId2"/>
              </a:rPr>
              <a:t>TAK</a:t>
            </a:r>
            <a:r>
              <a:rPr sz="1400" u="sng" spc="-5" dirty="0">
                <a:solidFill>
                  <a:srgbClr val="009FE2"/>
                </a:solidFill>
                <a:uFill>
                  <a:solidFill>
                    <a:srgbClr val="009FE2"/>
                  </a:solidFill>
                </a:uFill>
                <a:latin typeface="Calibri"/>
                <a:cs typeface="Calibri"/>
                <a:hlinkClick r:id="rId2"/>
              </a:rPr>
              <a:t> </a:t>
            </a:r>
            <a:r>
              <a:rPr sz="1400" u="sng" dirty="0">
                <a:solidFill>
                  <a:srgbClr val="009FE2"/>
                </a:solidFill>
                <a:uFill>
                  <a:solidFill>
                    <a:srgbClr val="009FE2"/>
                  </a:solidFill>
                </a:uFill>
                <a:latin typeface="Calibri"/>
                <a:cs typeface="Calibri"/>
                <a:hlinkClick r:id="rId2"/>
              </a:rPr>
              <a:t>– </a:t>
            </a:r>
            <a:r>
              <a:rPr sz="1400" spc="-305" dirty="0">
                <a:solidFill>
                  <a:srgbClr val="009FE2"/>
                </a:solidFill>
                <a:latin typeface="Calibri"/>
                <a:cs typeface="Calibri"/>
                <a:hlinkClick r:id="rId2"/>
              </a:rPr>
              <a:t> </a:t>
            </a:r>
            <a:r>
              <a:rPr sz="1400" u="sng" spc="-5" dirty="0">
                <a:solidFill>
                  <a:srgbClr val="009FE2"/>
                </a:solidFill>
                <a:uFill>
                  <a:solidFill>
                    <a:srgbClr val="009FE2"/>
                  </a:solidFill>
                </a:uFill>
                <a:latin typeface="Calibri"/>
                <a:cs typeface="Calibri"/>
                <a:hlinkClick r:id="rId2"/>
              </a:rPr>
              <a:t>zvláštní</a:t>
            </a:r>
            <a:r>
              <a:rPr sz="1400" u="sng" dirty="0">
                <a:solidFill>
                  <a:srgbClr val="009FE2"/>
                </a:solidFill>
                <a:uFill>
                  <a:solidFill>
                    <a:srgbClr val="009FE2"/>
                  </a:solidFill>
                </a:uFill>
                <a:latin typeface="Calibri"/>
                <a:cs typeface="Calibri"/>
                <a:hlinkClick r:id="rId2"/>
              </a:rPr>
              <a:t> </a:t>
            </a:r>
            <a:r>
              <a:rPr sz="1400" u="sng" spc="-5" dirty="0">
                <a:solidFill>
                  <a:srgbClr val="009FE2"/>
                </a:solidFill>
                <a:uFill>
                  <a:solidFill>
                    <a:srgbClr val="009FE2"/>
                  </a:solidFill>
                </a:uFill>
                <a:latin typeface="Calibri"/>
                <a:cs typeface="Calibri"/>
                <a:hlinkClick r:id="rId2"/>
              </a:rPr>
              <a:t>část</a:t>
            </a:r>
            <a:r>
              <a:rPr sz="1400" u="sng" spc="-5" dirty="0">
                <a:solidFill>
                  <a:srgbClr val="009FE2"/>
                </a:solidFill>
                <a:uFill>
                  <a:solidFill>
                    <a:srgbClr val="009FE2"/>
                  </a:solidFill>
                </a:uFill>
                <a:latin typeface="Calibri"/>
                <a:cs typeface="Calibri"/>
              </a:rPr>
              <a:t>.</a:t>
            </a:r>
            <a:endParaRPr sz="1400" dirty="0">
              <a:latin typeface="Calibri"/>
              <a:cs typeface="Calibri"/>
            </a:endParaRPr>
          </a:p>
        </p:txBody>
      </p:sp>
      <p:grpSp>
        <p:nvGrpSpPr>
          <p:cNvPr id="7" name="object 7"/>
          <p:cNvGrpSpPr/>
          <p:nvPr/>
        </p:nvGrpSpPr>
        <p:grpSpPr>
          <a:xfrm>
            <a:off x="2322647" y="6003878"/>
            <a:ext cx="513715" cy="494030"/>
            <a:chOff x="2322647" y="6003878"/>
            <a:chExt cx="513715" cy="494030"/>
          </a:xfrm>
        </p:grpSpPr>
        <p:sp>
          <p:nvSpPr>
            <p:cNvPr id="8" name="object 8"/>
            <p:cNvSpPr/>
            <p:nvPr/>
          </p:nvSpPr>
          <p:spPr>
            <a:xfrm>
              <a:off x="2331085" y="6012366"/>
              <a:ext cx="497205" cy="476884"/>
            </a:xfrm>
            <a:custGeom>
              <a:avLst/>
              <a:gdLst/>
              <a:ahLst/>
              <a:cxnLst/>
              <a:rect l="l" t="t" r="r" b="b"/>
              <a:pathLst>
                <a:path w="497205" h="476885">
                  <a:moveTo>
                    <a:pt x="248348" y="0"/>
                  </a:moveTo>
                  <a:lnTo>
                    <a:pt x="198316" y="4844"/>
                  </a:lnTo>
                  <a:lnTo>
                    <a:pt x="151708" y="18738"/>
                  </a:lnTo>
                  <a:lnTo>
                    <a:pt x="109524" y="40721"/>
                  </a:lnTo>
                  <a:lnTo>
                    <a:pt x="72764" y="69831"/>
                  </a:lnTo>
                  <a:lnTo>
                    <a:pt x="42431" y="105109"/>
                  </a:lnTo>
                  <a:lnTo>
                    <a:pt x="19525" y="145594"/>
                  </a:lnTo>
                  <a:lnTo>
                    <a:pt x="5048" y="190325"/>
                  </a:lnTo>
                  <a:lnTo>
                    <a:pt x="0" y="238342"/>
                  </a:lnTo>
                  <a:lnTo>
                    <a:pt x="5048" y="286355"/>
                  </a:lnTo>
                  <a:lnTo>
                    <a:pt x="19525" y="331084"/>
                  </a:lnTo>
                  <a:lnTo>
                    <a:pt x="42431" y="371566"/>
                  </a:lnTo>
                  <a:lnTo>
                    <a:pt x="72764" y="406843"/>
                  </a:lnTo>
                  <a:lnTo>
                    <a:pt x="109524" y="435953"/>
                  </a:lnTo>
                  <a:lnTo>
                    <a:pt x="151708" y="457935"/>
                  </a:lnTo>
                  <a:lnTo>
                    <a:pt x="198316" y="471828"/>
                  </a:lnTo>
                  <a:lnTo>
                    <a:pt x="248348" y="476673"/>
                  </a:lnTo>
                  <a:lnTo>
                    <a:pt x="298383" y="471834"/>
                  </a:lnTo>
                  <a:lnTo>
                    <a:pt x="344995" y="457954"/>
                  </a:lnTo>
                  <a:lnTo>
                    <a:pt x="387182" y="435990"/>
                  </a:lnTo>
                  <a:lnTo>
                    <a:pt x="423942" y="406896"/>
                  </a:lnTo>
                  <a:lnTo>
                    <a:pt x="454277" y="371628"/>
                  </a:lnTo>
                  <a:lnTo>
                    <a:pt x="477183" y="331143"/>
                  </a:lnTo>
                  <a:lnTo>
                    <a:pt x="491661" y="286396"/>
                  </a:lnTo>
                  <a:lnTo>
                    <a:pt x="496709" y="238342"/>
                  </a:lnTo>
                  <a:lnTo>
                    <a:pt x="491661" y="190285"/>
                  </a:lnTo>
                  <a:lnTo>
                    <a:pt x="477183" y="145535"/>
                  </a:lnTo>
                  <a:lnTo>
                    <a:pt x="454276" y="105047"/>
                  </a:lnTo>
                  <a:lnTo>
                    <a:pt x="423942" y="69778"/>
                  </a:lnTo>
                  <a:lnTo>
                    <a:pt x="387181" y="40684"/>
                  </a:lnTo>
                  <a:lnTo>
                    <a:pt x="344995" y="18718"/>
                  </a:lnTo>
                  <a:lnTo>
                    <a:pt x="298383" y="4838"/>
                  </a:lnTo>
                  <a:lnTo>
                    <a:pt x="248348" y="0"/>
                  </a:lnTo>
                  <a:close/>
                </a:path>
              </a:pathLst>
            </a:custGeom>
            <a:solidFill>
              <a:srgbClr val="C8D2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2330997" y="6012228"/>
              <a:ext cx="497205" cy="476884"/>
            </a:xfrm>
            <a:custGeom>
              <a:avLst/>
              <a:gdLst/>
              <a:ahLst/>
              <a:cxnLst/>
              <a:rect l="l" t="t" r="r" b="b"/>
              <a:pathLst>
                <a:path w="497205" h="476885">
                  <a:moveTo>
                    <a:pt x="343454" y="18200"/>
                  </a:moveTo>
                  <a:lnTo>
                    <a:pt x="387764" y="41053"/>
                  </a:lnTo>
                  <a:lnTo>
                    <a:pt x="425296" y="71002"/>
                  </a:lnTo>
                  <a:lnTo>
                    <a:pt x="455508" y="106796"/>
                  </a:lnTo>
                  <a:lnTo>
                    <a:pt x="477859" y="147182"/>
                  </a:lnTo>
                  <a:lnTo>
                    <a:pt x="491811" y="190907"/>
                  </a:lnTo>
                  <a:lnTo>
                    <a:pt x="496821" y="236720"/>
                  </a:lnTo>
                  <a:lnTo>
                    <a:pt x="492349" y="283367"/>
                  </a:lnTo>
                  <a:lnTo>
                    <a:pt x="477855" y="329596"/>
                  </a:lnTo>
                  <a:lnTo>
                    <a:pt x="454042" y="372119"/>
                  </a:lnTo>
                  <a:lnTo>
                    <a:pt x="422833" y="408137"/>
                  </a:lnTo>
                  <a:lnTo>
                    <a:pt x="385535" y="437130"/>
                  </a:lnTo>
                  <a:lnTo>
                    <a:pt x="343451" y="458581"/>
                  </a:lnTo>
                  <a:lnTo>
                    <a:pt x="297888" y="471970"/>
                  </a:lnTo>
                  <a:lnTo>
                    <a:pt x="250150" y="476779"/>
                  </a:lnTo>
                  <a:lnTo>
                    <a:pt x="201542" y="472489"/>
                  </a:lnTo>
                  <a:lnTo>
                    <a:pt x="153369" y="458581"/>
                  </a:lnTo>
                  <a:lnTo>
                    <a:pt x="109059" y="435726"/>
                  </a:lnTo>
                  <a:lnTo>
                    <a:pt x="71527" y="405775"/>
                  </a:lnTo>
                  <a:lnTo>
                    <a:pt x="41315" y="369980"/>
                  </a:lnTo>
                  <a:lnTo>
                    <a:pt x="18962" y="329593"/>
                  </a:lnTo>
                  <a:lnTo>
                    <a:pt x="5010" y="285868"/>
                  </a:lnTo>
                  <a:lnTo>
                    <a:pt x="0" y="240055"/>
                  </a:lnTo>
                  <a:lnTo>
                    <a:pt x="4470" y="193408"/>
                  </a:lnTo>
                  <a:lnTo>
                    <a:pt x="18962" y="147179"/>
                  </a:lnTo>
                  <a:lnTo>
                    <a:pt x="42778" y="104656"/>
                  </a:lnTo>
                  <a:lnTo>
                    <a:pt x="73988" y="68639"/>
                  </a:lnTo>
                  <a:lnTo>
                    <a:pt x="111288" y="39646"/>
                  </a:lnTo>
                  <a:lnTo>
                    <a:pt x="153372" y="18196"/>
                  </a:lnTo>
                  <a:lnTo>
                    <a:pt x="198936" y="4807"/>
                  </a:lnTo>
                  <a:lnTo>
                    <a:pt x="246674" y="0"/>
                  </a:lnTo>
                  <a:lnTo>
                    <a:pt x="295282" y="4291"/>
                  </a:lnTo>
                  <a:lnTo>
                    <a:pt x="343454" y="18200"/>
                  </a:lnTo>
                  <a:close/>
                </a:path>
              </a:pathLst>
            </a:custGeom>
            <a:ln w="16685">
              <a:solidFill>
                <a:srgbClr val="C8D2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2548487" y="6207412"/>
              <a:ext cx="62230" cy="181610"/>
            </a:xfrm>
            <a:custGeom>
              <a:avLst/>
              <a:gdLst/>
              <a:ahLst/>
              <a:cxnLst/>
              <a:rect l="l" t="t" r="r" b="b"/>
              <a:pathLst>
                <a:path w="62230" h="181610">
                  <a:moveTo>
                    <a:pt x="32407" y="0"/>
                  </a:moveTo>
                  <a:lnTo>
                    <a:pt x="29205" y="0"/>
                  </a:lnTo>
                  <a:lnTo>
                    <a:pt x="17862" y="2212"/>
                  </a:lnTo>
                  <a:lnTo>
                    <a:pt x="8576" y="8246"/>
                  </a:lnTo>
                  <a:lnTo>
                    <a:pt x="2303" y="17196"/>
                  </a:lnTo>
                  <a:lnTo>
                    <a:pt x="0" y="28155"/>
                  </a:lnTo>
                  <a:lnTo>
                    <a:pt x="29" y="152999"/>
                  </a:lnTo>
                  <a:lnTo>
                    <a:pt x="2303" y="163825"/>
                  </a:lnTo>
                  <a:lnTo>
                    <a:pt x="8576" y="172778"/>
                  </a:lnTo>
                  <a:lnTo>
                    <a:pt x="17862" y="178813"/>
                  </a:lnTo>
                  <a:lnTo>
                    <a:pt x="29205" y="181026"/>
                  </a:lnTo>
                  <a:lnTo>
                    <a:pt x="32407" y="181026"/>
                  </a:lnTo>
                  <a:lnTo>
                    <a:pt x="43749" y="178813"/>
                  </a:lnTo>
                  <a:lnTo>
                    <a:pt x="53036" y="172778"/>
                  </a:lnTo>
                  <a:lnTo>
                    <a:pt x="57464" y="166457"/>
                  </a:lnTo>
                  <a:lnTo>
                    <a:pt x="21462" y="166457"/>
                  </a:lnTo>
                  <a:lnTo>
                    <a:pt x="15181" y="160429"/>
                  </a:lnTo>
                  <a:lnTo>
                    <a:pt x="15180" y="20877"/>
                  </a:lnTo>
                  <a:lnTo>
                    <a:pt x="21462" y="14848"/>
                  </a:lnTo>
                  <a:lnTo>
                    <a:pt x="57663" y="14848"/>
                  </a:lnTo>
                  <a:lnTo>
                    <a:pt x="53035" y="8246"/>
                  </a:lnTo>
                  <a:lnTo>
                    <a:pt x="43749" y="2212"/>
                  </a:lnTo>
                  <a:lnTo>
                    <a:pt x="32407" y="0"/>
                  </a:lnTo>
                  <a:close/>
                </a:path>
                <a:path w="62230" h="181610">
                  <a:moveTo>
                    <a:pt x="57663" y="14848"/>
                  </a:moveTo>
                  <a:lnTo>
                    <a:pt x="40149" y="14848"/>
                  </a:lnTo>
                  <a:lnTo>
                    <a:pt x="46431" y="20877"/>
                  </a:lnTo>
                  <a:lnTo>
                    <a:pt x="46431" y="160429"/>
                  </a:lnTo>
                  <a:lnTo>
                    <a:pt x="40149" y="166457"/>
                  </a:lnTo>
                  <a:lnTo>
                    <a:pt x="57464" y="166457"/>
                  </a:lnTo>
                  <a:lnTo>
                    <a:pt x="59309" y="163825"/>
                  </a:lnTo>
                  <a:lnTo>
                    <a:pt x="61583" y="152999"/>
                  </a:lnTo>
                  <a:lnTo>
                    <a:pt x="61612" y="28155"/>
                  </a:lnTo>
                  <a:lnTo>
                    <a:pt x="59309" y="17196"/>
                  </a:lnTo>
                  <a:lnTo>
                    <a:pt x="57663" y="14848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1" name="object 11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2543374" y="6112687"/>
              <a:ext cx="72130" cy="69781"/>
            </a:xfrm>
            <a:prstGeom prst="rect">
              <a:avLst/>
            </a:prstGeom>
          </p:spPr>
        </p:pic>
      </p:grpSp>
      <p:pic>
        <p:nvPicPr>
          <p:cNvPr id="12" name="Obrázek 11" descr="Obsah obrázku text, Písmo, bílé, typografie&#10;&#10;Popis byl vytvořen automaticky">
            <a:extLst>
              <a:ext uri="{FF2B5EF4-FFF2-40B4-BE49-F238E27FC236}">
                <a16:creationId xmlns:a16="http://schemas.microsoft.com/office/drawing/2014/main" id="{B661D60D-64AE-9542-4095-12B1276CFC35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28684" y="418291"/>
            <a:ext cx="1651000" cy="406400"/>
          </a:xfrm>
          <a:prstGeom prst="rect">
            <a:avLst/>
          </a:prstGeom>
        </p:spPr>
      </p:pic>
      <p:pic>
        <p:nvPicPr>
          <p:cNvPr id="13" name="Obrázek 12" descr="Obsah obrázku text, Písmo, snímek obrazovky, Elektricky modrá&#10;&#10;Popis byl vytvořen automaticky">
            <a:extLst>
              <a:ext uri="{FF2B5EF4-FFF2-40B4-BE49-F238E27FC236}">
                <a16:creationId xmlns:a16="http://schemas.microsoft.com/office/drawing/2014/main" id="{0D15699C-1EA0-FE97-334A-9C07BFC67FBF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0822" y="284002"/>
            <a:ext cx="3005593" cy="540689"/>
          </a:xfrm>
          <a:prstGeom prst="rect">
            <a:avLst/>
          </a:prstGeom>
        </p:spPr>
      </p:pic>
      <p:pic>
        <p:nvPicPr>
          <p:cNvPr id="14" name="Obrázek 13">
            <a:extLst>
              <a:ext uri="{FF2B5EF4-FFF2-40B4-BE49-F238E27FC236}">
                <a16:creationId xmlns:a16="http://schemas.microsoft.com/office/drawing/2014/main" id="{019C3DD7-2661-D059-4963-4127323049D5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162800" y="391837"/>
            <a:ext cx="816935" cy="432854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839848" y="1164566"/>
            <a:ext cx="4789552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95"/>
              </a:spcBef>
            </a:pPr>
            <a:r>
              <a:rPr spc="-15" dirty="0">
                <a:solidFill>
                  <a:schemeClr val="accent1">
                    <a:lumMod val="50000"/>
                  </a:schemeClr>
                </a:solidFill>
              </a:rPr>
              <a:t>Povinné</a:t>
            </a:r>
            <a:r>
              <a:rPr spc="-25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spc="-10" dirty="0">
                <a:solidFill>
                  <a:schemeClr val="accent1">
                    <a:lumMod val="50000"/>
                  </a:schemeClr>
                </a:solidFill>
              </a:rPr>
              <a:t>přílohy</a:t>
            </a:r>
            <a:r>
              <a:rPr spc="-4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spc="-5" dirty="0">
                <a:solidFill>
                  <a:schemeClr val="accent1">
                    <a:lumMod val="50000"/>
                  </a:schemeClr>
                </a:solidFill>
              </a:rPr>
              <a:t>I.</a:t>
            </a:r>
            <a:r>
              <a:rPr lang="cs-CZ" spc="-5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endParaRPr spc="-5" dirty="0">
              <a:solidFill>
                <a:schemeClr val="accent1">
                  <a:lumMod val="50000"/>
                </a:schemeClr>
              </a:solidFill>
            </a:endParaRPr>
          </a:p>
        </p:txBody>
      </p:sp>
      <p:graphicFrame>
        <p:nvGraphicFramePr>
          <p:cNvPr id="3" name="object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88011576"/>
              </p:ext>
            </p:extLst>
          </p:nvPr>
        </p:nvGraphicFramePr>
        <p:xfrm>
          <a:off x="284734" y="1956561"/>
          <a:ext cx="4156074" cy="4666481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9504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495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857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6003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61772">
                <a:tc rowSpan="1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 dirty="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2400" dirty="0">
                          <a:solidFill>
                            <a:srgbClr val="002D5F"/>
                          </a:solidFill>
                          <a:latin typeface="Calibri Light"/>
                          <a:cs typeface="Calibri Light"/>
                        </a:rPr>
                        <a:t>K</a:t>
                      </a:r>
                      <a:r>
                        <a:rPr sz="2400" spc="-20" dirty="0">
                          <a:solidFill>
                            <a:srgbClr val="002D5F"/>
                          </a:solidFill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2400" dirty="0">
                          <a:solidFill>
                            <a:srgbClr val="002D5F"/>
                          </a:solidFill>
                          <a:latin typeface="Calibri Light"/>
                          <a:cs typeface="Calibri Light"/>
                        </a:rPr>
                        <a:t>podání</a:t>
                      </a:r>
                      <a:r>
                        <a:rPr sz="2400" spc="-10" dirty="0">
                          <a:solidFill>
                            <a:srgbClr val="002D5F"/>
                          </a:solidFill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2400" spc="-5" dirty="0">
                          <a:solidFill>
                            <a:srgbClr val="002D5F"/>
                          </a:solidFill>
                          <a:latin typeface="Calibri Light"/>
                          <a:cs typeface="Calibri Light"/>
                        </a:rPr>
                        <a:t>žádosti</a:t>
                      </a:r>
                      <a:r>
                        <a:rPr sz="2400" spc="-15" dirty="0">
                          <a:solidFill>
                            <a:srgbClr val="002D5F"/>
                          </a:solidFill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2400" dirty="0">
                          <a:solidFill>
                            <a:srgbClr val="002D5F"/>
                          </a:solidFill>
                          <a:latin typeface="Calibri Light"/>
                          <a:cs typeface="Calibri Light"/>
                        </a:rPr>
                        <a:t>o</a:t>
                      </a:r>
                      <a:r>
                        <a:rPr sz="2400" spc="-15" dirty="0">
                          <a:solidFill>
                            <a:srgbClr val="002D5F"/>
                          </a:solidFill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2400" spc="-10" dirty="0">
                          <a:solidFill>
                            <a:srgbClr val="002D5F"/>
                          </a:solidFill>
                          <a:latin typeface="Calibri Light"/>
                          <a:cs typeface="Calibri Light"/>
                        </a:rPr>
                        <a:t>podporu</a:t>
                      </a:r>
                      <a:endParaRPr sz="2400" dirty="0">
                        <a:latin typeface="Calibri Light"/>
                        <a:cs typeface="Calibri Light"/>
                      </a:endParaRPr>
                    </a:p>
                  </a:txBody>
                  <a:tcPr marL="0" marR="0" marT="0" marB="0" vert="vert270">
                    <a:lnL w="12700">
                      <a:solidFill>
                        <a:srgbClr val="002955"/>
                      </a:solidFill>
                      <a:prstDash val="solid"/>
                    </a:lnL>
                    <a:lnR w="12700">
                      <a:solidFill>
                        <a:srgbClr val="002955"/>
                      </a:solidFill>
                      <a:prstDash val="solid"/>
                    </a:lnR>
                    <a:lnT w="12700">
                      <a:solidFill>
                        <a:srgbClr val="002955"/>
                      </a:solidFill>
                      <a:prstDash val="solid"/>
                    </a:lnT>
                    <a:lnB w="12700">
                      <a:solidFill>
                        <a:srgbClr val="002955"/>
                      </a:solidFill>
                      <a:prstDash val="solid"/>
                    </a:lnB>
                    <a:solidFill>
                      <a:srgbClr val="C9D300"/>
                    </a:solidFill>
                  </a:tcPr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2955"/>
                      </a:solidFill>
                      <a:prstDash val="solid"/>
                    </a:ln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6239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vert270">
                    <a:lnL w="12700">
                      <a:solidFill>
                        <a:srgbClr val="002955"/>
                      </a:solidFill>
                      <a:prstDash val="solid"/>
                    </a:lnL>
                    <a:lnR w="12700">
                      <a:solidFill>
                        <a:srgbClr val="002955"/>
                      </a:solidFill>
                      <a:prstDash val="solid"/>
                    </a:lnR>
                    <a:lnT w="12700">
                      <a:solidFill>
                        <a:srgbClr val="002955"/>
                      </a:solidFill>
                      <a:prstDash val="solid"/>
                    </a:lnT>
                    <a:lnB w="12700">
                      <a:solidFill>
                        <a:srgbClr val="002955"/>
                      </a:solidFill>
                      <a:prstDash val="solid"/>
                    </a:lnB>
                    <a:solidFill>
                      <a:srgbClr val="C9D300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2955"/>
                      </a:solidFill>
                      <a:prstDash val="solid"/>
                    </a:lnL>
                    <a:lnR w="12700">
                      <a:solidFill>
                        <a:srgbClr val="002955"/>
                      </a:solidFill>
                      <a:prstDash val="solid"/>
                    </a:lnR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  <a:p>
                      <a:pPr marL="848360" marR="97155" indent="-810895">
                        <a:lnSpc>
                          <a:spcPts val="1320"/>
                        </a:lnSpc>
                      </a:pPr>
                      <a:r>
                        <a:rPr sz="1200" spc="-10" dirty="0">
                          <a:latin typeface="Calibri Light"/>
                          <a:cs typeface="Calibri Light"/>
                        </a:rPr>
                        <a:t>Podnikatelský záměr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dle povinné </a:t>
                      </a:r>
                      <a:r>
                        <a:rPr sz="1200" spc="-5" dirty="0">
                          <a:latin typeface="Calibri Light"/>
                          <a:cs typeface="Calibri Light"/>
                        </a:rPr>
                        <a:t>osnovy </a:t>
                      </a:r>
                      <a:r>
                        <a:rPr sz="1200" spc="-260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spc="-5" dirty="0">
                          <a:latin typeface="Calibri Light"/>
                          <a:cs typeface="Calibri Light"/>
                        </a:rPr>
                        <a:t>včetně</a:t>
                      </a:r>
                      <a:r>
                        <a:rPr sz="1200" spc="-15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spc="-5" dirty="0">
                          <a:latin typeface="Calibri Light"/>
                          <a:cs typeface="Calibri Light"/>
                        </a:rPr>
                        <a:t>příloh.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3175" marB="0">
                    <a:lnL w="12700">
                      <a:solidFill>
                        <a:srgbClr val="002955"/>
                      </a:solidFill>
                      <a:prstDash val="solid"/>
                    </a:lnL>
                    <a:lnR w="12700">
                      <a:solidFill>
                        <a:srgbClr val="002955"/>
                      </a:solidFill>
                      <a:prstDash val="solid"/>
                    </a:lnR>
                    <a:lnT w="12700">
                      <a:solidFill>
                        <a:srgbClr val="002955"/>
                      </a:solidFill>
                      <a:prstDash val="solid"/>
                    </a:lnT>
                    <a:lnB w="12700">
                      <a:solidFill>
                        <a:srgbClr val="002955"/>
                      </a:solidFill>
                      <a:prstDash val="solid"/>
                    </a:lnB>
                    <a:solidFill>
                      <a:srgbClr val="C9D3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6239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vert270">
                    <a:lnL w="12700">
                      <a:solidFill>
                        <a:srgbClr val="002955"/>
                      </a:solidFill>
                      <a:prstDash val="solid"/>
                    </a:lnL>
                    <a:lnR w="12700">
                      <a:solidFill>
                        <a:srgbClr val="002955"/>
                      </a:solidFill>
                      <a:prstDash val="solid"/>
                    </a:lnR>
                    <a:lnT w="12700">
                      <a:solidFill>
                        <a:srgbClr val="002955"/>
                      </a:solidFill>
                      <a:prstDash val="solid"/>
                    </a:lnT>
                    <a:lnB w="12700">
                      <a:solidFill>
                        <a:srgbClr val="002955"/>
                      </a:solidFill>
                      <a:prstDash val="solid"/>
                    </a:lnB>
                    <a:solidFill>
                      <a:srgbClr val="C9D300"/>
                    </a:solidFill>
                  </a:tcPr>
                </a:tc>
                <a:tc rowSpan="5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highlight>
                          <a:srgbClr val="000000"/>
                        </a:highlight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2955"/>
                      </a:solidFill>
                      <a:prstDash val="soli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9050">
                      <a:solidFill>
                        <a:srgbClr val="00214A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highlight>
                          <a:srgbClr val="000000"/>
                        </a:highlight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002955"/>
                      </a:solidFill>
                      <a:prstDash val="solid"/>
                    </a:lnR>
                    <a:lnT w="12700">
                      <a:solidFill>
                        <a:srgbClr val="00214A"/>
                      </a:solidFill>
                      <a:prstDash val="solid"/>
                    </a:lnT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3175" marB="0">
                    <a:lnL w="12700">
                      <a:solidFill>
                        <a:srgbClr val="002955"/>
                      </a:solidFill>
                      <a:prstDash val="solid"/>
                    </a:lnL>
                    <a:lnR w="12700">
                      <a:solidFill>
                        <a:srgbClr val="002955"/>
                      </a:solidFill>
                      <a:prstDash val="solid"/>
                    </a:lnR>
                    <a:lnT w="12700">
                      <a:solidFill>
                        <a:srgbClr val="002955"/>
                      </a:solidFill>
                      <a:prstDash val="solid"/>
                    </a:lnT>
                    <a:lnB w="12700">
                      <a:solidFill>
                        <a:srgbClr val="002955"/>
                      </a:solidFill>
                      <a:prstDash val="solid"/>
                    </a:lnB>
                    <a:solidFill>
                      <a:srgbClr val="C9D3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87451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vert270">
                    <a:lnL w="12700">
                      <a:solidFill>
                        <a:srgbClr val="002955"/>
                      </a:solidFill>
                      <a:prstDash val="solid"/>
                    </a:lnL>
                    <a:lnR w="12700">
                      <a:solidFill>
                        <a:srgbClr val="002955"/>
                      </a:solidFill>
                      <a:prstDash val="solid"/>
                    </a:lnR>
                    <a:lnT w="12700">
                      <a:solidFill>
                        <a:srgbClr val="002955"/>
                      </a:solidFill>
                      <a:prstDash val="solid"/>
                    </a:lnT>
                    <a:lnB w="12700">
                      <a:solidFill>
                        <a:srgbClr val="002955"/>
                      </a:solidFill>
                      <a:prstDash val="solid"/>
                    </a:lnB>
                    <a:solidFill>
                      <a:srgbClr val="C9D30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2955"/>
                      </a:solidFill>
                      <a:prstDash val="solid"/>
                    </a:lnL>
                    <a:lnB w="19050">
                      <a:solidFill>
                        <a:srgbClr val="00214A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9624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vert270">
                    <a:lnL w="12700">
                      <a:solidFill>
                        <a:srgbClr val="002955"/>
                      </a:solidFill>
                      <a:prstDash val="solid"/>
                    </a:lnL>
                    <a:lnR w="12700">
                      <a:solidFill>
                        <a:srgbClr val="002955"/>
                      </a:solidFill>
                      <a:prstDash val="solid"/>
                    </a:lnR>
                    <a:lnT w="12700">
                      <a:solidFill>
                        <a:srgbClr val="002955"/>
                      </a:solidFill>
                      <a:prstDash val="solid"/>
                    </a:lnT>
                    <a:lnB w="12700">
                      <a:solidFill>
                        <a:srgbClr val="002955"/>
                      </a:solidFill>
                      <a:prstDash val="solid"/>
                    </a:lnB>
                    <a:solidFill>
                      <a:srgbClr val="C9D30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2955"/>
                      </a:solidFill>
                      <a:prstDash val="solid"/>
                    </a:lnL>
                    <a:lnB w="19050">
                      <a:solidFill>
                        <a:srgbClr val="00214A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002955"/>
                      </a:solidFill>
                      <a:prstDash val="solid"/>
                    </a:lnR>
                    <a:lnB w="12700">
                      <a:solidFill>
                        <a:srgbClr val="00214A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  <a:p>
                      <a:pPr marL="704850" marR="142875" indent="-532765">
                        <a:lnSpc>
                          <a:spcPts val="1320"/>
                        </a:lnSpc>
                      </a:pPr>
                      <a:r>
                        <a:rPr sz="1200" dirty="0">
                          <a:latin typeface="Calibri Light"/>
                          <a:cs typeface="Calibri Light"/>
                        </a:rPr>
                        <a:t>2</a:t>
                      </a:r>
                      <a:r>
                        <a:rPr sz="1200" spc="-20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spc="-5" dirty="0">
                          <a:latin typeface="Calibri Light"/>
                          <a:cs typeface="Calibri Light"/>
                        </a:rPr>
                        <a:t>indikativní</a:t>
                      </a:r>
                      <a:r>
                        <a:rPr sz="1200" spc="-15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spc="-5" dirty="0">
                          <a:latin typeface="Calibri Light"/>
                          <a:cs typeface="Calibri Light"/>
                        </a:rPr>
                        <a:t>cenové</a:t>
                      </a:r>
                      <a:r>
                        <a:rPr sz="1200" spc="-20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nabídky</a:t>
                      </a:r>
                      <a:r>
                        <a:rPr sz="1200" spc="-15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spc="-20" dirty="0">
                          <a:latin typeface="Calibri Light"/>
                          <a:cs typeface="Calibri Light"/>
                        </a:rPr>
                        <a:t>ke</a:t>
                      </a:r>
                      <a:r>
                        <a:rPr sz="1200" spc="-30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spc="-10" dirty="0">
                          <a:latin typeface="Calibri Light"/>
                          <a:cs typeface="Calibri Light"/>
                        </a:rPr>
                        <a:t>každé </a:t>
                      </a:r>
                      <a:r>
                        <a:rPr sz="1200" spc="-254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spc="-10" dirty="0">
                          <a:latin typeface="Calibri Light"/>
                          <a:cs typeface="Calibri Light"/>
                        </a:rPr>
                        <a:t>pořizované </a:t>
                      </a:r>
                      <a:r>
                        <a:rPr sz="1200" spc="-5" dirty="0">
                          <a:latin typeface="Calibri Light"/>
                          <a:cs typeface="Calibri Light"/>
                        </a:rPr>
                        <a:t>položce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3175" marB="0">
                    <a:lnL w="12700">
                      <a:solidFill>
                        <a:srgbClr val="002955"/>
                      </a:solidFill>
                      <a:prstDash val="solid"/>
                    </a:lnL>
                    <a:lnR w="12700">
                      <a:solidFill>
                        <a:srgbClr val="002955"/>
                      </a:solidFill>
                      <a:prstDash val="solid"/>
                    </a:lnR>
                    <a:lnT w="12700">
                      <a:solidFill>
                        <a:srgbClr val="002955"/>
                      </a:solidFill>
                      <a:prstDash val="solid"/>
                    </a:lnT>
                    <a:lnB w="12700">
                      <a:solidFill>
                        <a:srgbClr val="002955"/>
                      </a:solidFill>
                      <a:prstDash val="solid"/>
                    </a:lnB>
                    <a:solidFill>
                      <a:srgbClr val="C9D3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96239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vert270">
                    <a:lnL w="12700">
                      <a:solidFill>
                        <a:srgbClr val="002955"/>
                      </a:solidFill>
                      <a:prstDash val="solid"/>
                    </a:lnL>
                    <a:lnR w="12700">
                      <a:solidFill>
                        <a:srgbClr val="002955"/>
                      </a:solidFill>
                      <a:prstDash val="solid"/>
                    </a:lnR>
                    <a:lnT w="12700">
                      <a:solidFill>
                        <a:srgbClr val="002955"/>
                      </a:solidFill>
                      <a:prstDash val="solid"/>
                    </a:lnT>
                    <a:lnB w="12700">
                      <a:solidFill>
                        <a:srgbClr val="002955"/>
                      </a:solidFill>
                      <a:prstDash val="solid"/>
                    </a:lnB>
                    <a:solidFill>
                      <a:srgbClr val="C9D30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2955"/>
                      </a:solidFill>
                      <a:prstDash val="solid"/>
                    </a:lnL>
                    <a:lnB w="19050">
                      <a:solidFill>
                        <a:srgbClr val="00214A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002955"/>
                      </a:solidFill>
                      <a:prstDash val="solid"/>
                    </a:lnR>
                    <a:lnT w="12700">
                      <a:solidFill>
                        <a:srgbClr val="00214A"/>
                      </a:solidFill>
                      <a:prstDash val="solid"/>
                    </a:lnT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3175" marB="0">
                    <a:lnL w="12700">
                      <a:solidFill>
                        <a:srgbClr val="002955"/>
                      </a:solidFill>
                      <a:prstDash val="solid"/>
                    </a:lnL>
                    <a:lnR w="12700">
                      <a:solidFill>
                        <a:srgbClr val="002955"/>
                      </a:solidFill>
                      <a:prstDash val="solid"/>
                    </a:lnR>
                    <a:lnT w="12700">
                      <a:solidFill>
                        <a:srgbClr val="002955"/>
                      </a:solidFill>
                      <a:prstDash val="solid"/>
                    </a:lnT>
                    <a:lnB w="12700">
                      <a:solidFill>
                        <a:srgbClr val="002955"/>
                      </a:solidFill>
                      <a:prstDash val="solid"/>
                    </a:lnB>
                    <a:solidFill>
                      <a:srgbClr val="C9D3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99187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vert270">
                    <a:lnL w="12700">
                      <a:solidFill>
                        <a:srgbClr val="002955"/>
                      </a:solidFill>
                      <a:prstDash val="solid"/>
                    </a:lnL>
                    <a:lnR w="12700">
                      <a:solidFill>
                        <a:srgbClr val="002955"/>
                      </a:solidFill>
                      <a:prstDash val="solid"/>
                    </a:lnR>
                    <a:lnT w="12700">
                      <a:solidFill>
                        <a:srgbClr val="002955"/>
                      </a:solidFill>
                      <a:prstDash val="solid"/>
                    </a:lnT>
                    <a:lnB w="12700">
                      <a:solidFill>
                        <a:srgbClr val="002955"/>
                      </a:solidFill>
                      <a:prstDash val="solid"/>
                    </a:lnB>
                    <a:solidFill>
                      <a:srgbClr val="C9D30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2955"/>
                      </a:solidFill>
                      <a:prstDash val="solid"/>
                    </a:lnL>
                    <a:lnB w="19050">
                      <a:solidFill>
                        <a:srgbClr val="00214A"/>
                      </a:solidFill>
                      <a:prstDash val="solid"/>
                    </a:lnB>
                  </a:tcPr>
                </a:tc>
                <a:tc rowSpan="2"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rowSpan="2"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98932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vert270">
                    <a:lnL w="12700">
                      <a:solidFill>
                        <a:srgbClr val="002955"/>
                      </a:solidFill>
                      <a:prstDash val="solid"/>
                    </a:lnL>
                    <a:lnR w="12700">
                      <a:solidFill>
                        <a:srgbClr val="002955"/>
                      </a:solidFill>
                      <a:prstDash val="solid"/>
                    </a:lnR>
                    <a:lnT w="12700">
                      <a:solidFill>
                        <a:srgbClr val="002955"/>
                      </a:solidFill>
                      <a:prstDash val="solid"/>
                    </a:lnT>
                    <a:lnB w="12700">
                      <a:solidFill>
                        <a:srgbClr val="002955"/>
                      </a:solidFill>
                      <a:prstDash val="solid"/>
                    </a:lnB>
                    <a:solidFill>
                      <a:srgbClr val="C9D300"/>
                    </a:solidFill>
                  </a:tcPr>
                </a:tc>
                <a:tc rowSpan="5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2955"/>
                      </a:solidFill>
                      <a:prstDash val="solid"/>
                    </a:lnL>
                    <a:lnR w="12700">
                      <a:solidFill>
                        <a:srgbClr val="00214A"/>
                      </a:solidFill>
                      <a:prstDash val="solid"/>
                    </a:lnR>
                    <a:lnT w="19050">
                      <a:solidFill>
                        <a:srgbClr val="00214A"/>
                      </a:solidFill>
                      <a:prstDash val="solid"/>
                    </a:lnT>
                  </a:tcPr>
                </a:tc>
                <a:tc gridSpan="2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214A"/>
                      </a:solidFill>
                      <a:prstDash val="solid"/>
                    </a:lnL>
                  </a:tcPr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96494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vert270">
                    <a:lnL w="12700">
                      <a:solidFill>
                        <a:srgbClr val="002955"/>
                      </a:solidFill>
                      <a:prstDash val="solid"/>
                    </a:lnL>
                    <a:lnR w="12700">
                      <a:solidFill>
                        <a:srgbClr val="002955"/>
                      </a:solidFill>
                      <a:prstDash val="solid"/>
                    </a:lnR>
                    <a:lnT w="12700">
                      <a:solidFill>
                        <a:srgbClr val="002955"/>
                      </a:solidFill>
                      <a:prstDash val="solid"/>
                    </a:lnT>
                    <a:lnB w="12700">
                      <a:solidFill>
                        <a:srgbClr val="002955"/>
                      </a:solidFill>
                      <a:prstDash val="solid"/>
                    </a:lnB>
                    <a:solidFill>
                      <a:srgbClr val="C9D30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2955"/>
                      </a:solidFill>
                      <a:prstDash val="solid"/>
                    </a:lnL>
                    <a:lnR w="12700">
                      <a:solidFill>
                        <a:srgbClr val="00214A"/>
                      </a:solidFill>
                      <a:prstDash val="solid"/>
                    </a:lnR>
                    <a:lnT w="19050">
                      <a:solidFill>
                        <a:srgbClr val="00214A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214A"/>
                      </a:solidFill>
                      <a:prstDash val="solid"/>
                    </a:lnL>
                    <a:lnR w="12700">
                      <a:solidFill>
                        <a:srgbClr val="002955"/>
                      </a:solidFill>
                      <a:prstDash val="solid"/>
                    </a:lnR>
                    <a:lnB w="12700">
                      <a:solidFill>
                        <a:srgbClr val="00214A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1500" dirty="0">
                        <a:latin typeface="Times New Roman"/>
                        <a:cs typeface="Times New Roman"/>
                      </a:endParaRPr>
                    </a:p>
                    <a:p>
                      <a:pPr marL="1066165" marR="76200" indent="-960755">
                        <a:lnSpc>
                          <a:spcPts val="1320"/>
                        </a:lnSpc>
                      </a:pPr>
                      <a:r>
                        <a:rPr sz="1200" spc="-5" dirty="0">
                          <a:latin typeface="Calibri Light"/>
                          <a:cs typeface="Calibri Light"/>
                        </a:rPr>
                        <a:t>Vyjádření MAS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o </a:t>
                      </a:r>
                      <a:r>
                        <a:rPr sz="1200" spc="-5" dirty="0">
                          <a:latin typeface="Calibri Light"/>
                          <a:cs typeface="Calibri Light"/>
                        </a:rPr>
                        <a:t>souladu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se </a:t>
                      </a:r>
                      <a:r>
                        <a:rPr sz="1200" spc="-5" dirty="0">
                          <a:latin typeface="Calibri Light"/>
                          <a:cs typeface="Calibri Light"/>
                        </a:rPr>
                        <a:t>schválenou </a:t>
                      </a:r>
                      <a:r>
                        <a:rPr sz="1200" spc="-260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spc="-10" dirty="0">
                          <a:latin typeface="Calibri Light"/>
                          <a:cs typeface="Calibri Light"/>
                        </a:rPr>
                        <a:t>strategií</a:t>
                      </a:r>
                      <a:endParaRPr sz="1200" dirty="0">
                        <a:latin typeface="Calibri Light"/>
                        <a:cs typeface="Calibri Light"/>
                      </a:endParaRPr>
                    </a:p>
                  </a:txBody>
                  <a:tcPr marL="0" marR="0" marT="3810" marB="0">
                    <a:lnL w="12700">
                      <a:solidFill>
                        <a:srgbClr val="002955"/>
                      </a:solidFill>
                      <a:prstDash val="solid"/>
                    </a:lnL>
                    <a:lnR w="12700">
                      <a:solidFill>
                        <a:srgbClr val="002955"/>
                      </a:solidFill>
                      <a:prstDash val="solid"/>
                    </a:lnR>
                    <a:lnT w="12700">
                      <a:solidFill>
                        <a:srgbClr val="002955"/>
                      </a:solidFill>
                      <a:prstDash val="solid"/>
                    </a:lnT>
                    <a:lnB w="12700">
                      <a:solidFill>
                        <a:srgbClr val="002955"/>
                      </a:solidFill>
                      <a:prstDash val="solid"/>
                    </a:lnB>
                    <a:solidFill>
                      <a:srgbClr val="C9D3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97509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vert270">
                    <a:lnL w="12700">
                      <a:solidFill>
                        <a:srgbClr val="002955"/>
                      </a:solidFill>
                      <a:prstDash val="solid"/>
                    </a:lnL>
                    <a:lnR w="12700">
                      <a:solidFill>
                        <a:srgbClr val="002955"/>
                      </a:solidFill>
                      <a:prstDash val="solid"/>
                    </a:lnR>
                    <a:lnT w="12700">
                      <a:solidFill>
                        <a:srgbClr val="002955"/>
                      </a:solidFill>
                      <a:prstDash val="solid"/>
                    </a:lnT>
                    <a:lnB w="12700">
                      <a:solidFill>
                        <a:srgbClr val="002955"/>
                      </a:solidFill>
                      <a:prstDash val="solid"/>
                    </a:lnB>
                    <a:solidFill>
                      <a:srgbClr val="C9D30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2955"/>
                      </a:solidFill>
                      <a:prstDash val="solid"/>
                    </a:lnL>
                    <a:lnR w="12700">
                      <a:solidFill>
                        <a:srgbClr val="00214A"/>
                      </a:solidFill>
                      <a:prstDash val="solid"/>
                    </a:lnR>
                    <a:lnT w="19050">
                      <a:solidFill>
                        <a:srgbClr val="00214A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214A"/>
                      </a:solidFill>
                      <a:prstDash val="solid"/>
                    </a:lnL>
                    <a:lnR w="12700">
                      <a:solidFill>
                        <a:srgbClr val="002955"/>
                      </a:solidFill>
                      <a:prstDash val="solid"/>
                    </a:lnR>
                    <a:lnT w="12700">
                      <a:solidFill>
                        <a:srgbClr val="00214A"/>
                      </a:solidFill>
                      <a:prstDash val="solid"/>
                    </a:lnT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3810" marB="0">
                    <a:lnL w="12700">
                      <a:solidFill>
                        <a:srgbClr val="002955"/>
                      </a:solidFill>
                      <a:prstDash val="solid"/>
                    </a:lnL>
                    <a:lnR w="12700">
                      <a:solidFill>
                        <a:srgbClr val="002955"/>
                      </a:solidFill>
                      <a:prstDash val="solid"/>
                    </a:lnR>
                    <a:lnT w="12700">
                      <a:solidFill>
                        <a:srgbClr val="002955"/>
                      </a:solidFill>
                      <a:prstDash val="solid"/>
                    </a:lnT>
                    <a:lnB w="12700">
                      <a:solidFill>
                        <a:srgbClr val="002955"/>
                      </a:solidFill>
                      <a:prstDash val="solid"/>
                    </a:lnB>
                    <a:solidFill>
                      <a:srgbClr val="C9D3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9812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vert270">
                    <a:lnL w="12700">
                      <a:solidFill>
                        <a:srgbClr val="002955"/>
                      </a:solidFill>
                      <a:prstDash val="solid"/>
                    </a:lnL>
                    <a:lnR w="12700">
                      <a:solidFill>
                        <a:srgbClr val="002955"/>
                      </a:solidFill>
                      <a:prstDash val="solid"/>
                    </a:lnR>
                    <a:lnT w="12700">
                      <a:solidFill>
                        <a:srgbClr val="002955"/>
                      </a:solidFill>
                      <a:prstDash val="solid"/>
                    </a:lnT>
                    <a:lnB w="12700">
                      <a:solidFill>
                        <a:srgbClr val="002955"/>
                      </a:solidFill>
                      <a:prstDash val="solid"/>
                    </a:lnB>
                    <a:solidFill>
                      <a:srgbClr val="C9D30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2955"/>
                      </a:solidFill>
                      <a:prstDash val="solid"/>
                    </a:lnL>
                    <a:lnR w="12700">
                      <a:solidFill>
                        <a:srgbClr val="00214A"/>
                      </a:solidFill>
                      <a:prstDash val="solid"/>
                    </a:lnR>
                    <a:lnT w="19050">
                      <a:solidFill>
                        <a:srgbClr val="00214A"/>
                      </a:solidFill>
                      <a:prstDash val="solid"/>
                    </a:lnT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214A"/>
                      </a:solidFill>
                      <a:prstDash val="solid"/>
                    </a:ln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9530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vert270">
                    <a:lnL w="12700">
                      <a:solidFill>
                        <a:srgbClr val="002955"/>
                      </a:solidFill>
                      <a:prstDash val="solid"/>
                    </a:lnL>
                    <a:lnR w="12700">
                      <a:solidFill>
                        <a:srgbClr val="002955"/>
                      </a:solidFill>
                      <a:prstDash val="solid"/>
                    </a:lnR>
                    <a:lnT w="12700">
                      <a:solidFill>
                        <a:srgbClr val="002955"/>
                      </a:solidFill>
                      <a:prstDash val="solid"/>
                    </a:lnT>
                    <a:lnB w="12700">
                      <a:solidFill>
                        <a:srgbClr val="002955"/>
                      </a:solidFill>
                      <a:prstDash val="solid"/>
                    </a:lnB>
                    <a:solidFill>
                      <a:srgbClr val="C9D30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2955"/>
                      </a:solidFill>
                      <a:prstDash val="solid"/>
                    </a:lnL>
                    <a:lnR w="12700">
                      <a:solidFill>
                        <a:srgbClr val="00214A"/>
                      </a:solidFill>
                      <a:prstDash val="solid"/>
                    </a:lnR>
                    <a:lnT w="19050">
                      <a:solidFill>
                        <a:srgbClr val="00214A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214A"/>
                      </a:solidFill>
                      <a:prstDash val="solid"/>
                    </a:lnL>
                    <a:lnR w="12700">
                      <a:solidFill>
                        <a:srgbClr val="002955"/>
                      </a:solidFill>
                      <a:prstDash val="solid"/>
                    </a:lnR>
                    <a:lnB w="12700">
                      <a:solidFill>
                        <a:srgbClr val="00214A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  <a:p>
                      <a:pPr marL="673100" marR="333375" indent="-309880">
                        <a:lnSpc>
                          <a:spcPts val="1320"/>
                        </a:lnSpc>
                        <a:spcBef>
                          <a:spcPts val="5"/>
                        </a:spcBef>
                      </a:pPr>
                      <a:r>
                        <a:rPr sz="1200" spc="-5" dirty="0">
                          <a:latin typeface="Calibri Light"/>
                          <a:cs typeface="Calibri Light"/>
                        </a:rPr>
                        <a:t>Příloha</a:t>
                      </a:r>
                      <a:r>
                        <a:rPr sz="1200" spc="-20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k</a:t>
                      </a:r>
                      <a:r>
                        <a:rPr sz="1200" spc="-15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spc="-5" dirty="0">
                          <a:latin typeface="Calibri Light"/>
                          <a:cs typeface="Calibri Light"/>
                        </a:rPr>
                        <a:t>posouzení</a:t>
                      </a:r>
                      <a:r>
                        <a:rPr sz="1200" spc="-20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spc="-5" dirty="0">
                          <a:latin typeface="Calibri Light"/>
                          <a:cs typeface="Calibri Light"/>
                        </a:rPr>
                        <a:t>"významně </a:t>
                      </a:r>
                      <a:r>
                        <a:rPr sz="1200" spc="-254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spc="-15" dirty="0">
                          <a:latin typeface="Calibri Light"/>
                          <a:cs typeface="Calibri Light"/>
                        </a:rPr>
                        <a:t>nepoškozovat" </a:t>
                      </a:r>
                      <a:r>
                        <a:rPr sz="1200" spc="-5" dirty="0">
                          <a:latin typeface="Calibri Light"/>
                          <a:cs typeface="Calibri Light"/>
                        </a:rPr>
                        <a:t>DNSH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2540" marB="0">
                    <a:lnL w="12700">
                      <a:solidFill>
                        <a:srgbClr val="002955"/>
                      </a:solidFill>
                      <a:prstDash val="solid"/>
                    </a:lnL>
                    <a:lnR w="12700">
                      <a:solidFill>
                        <a:srgbClr val="002955"/>
                      </a:solidFill>
                      <a:prstDash val="solid"/>
                    </a:lnR>
                    <a:lnT w="12700">
                      <a:solidFill>
                        <a:srgbClr val="002955"/>
                      </a:solidFill>
                      <a:prstDash val="solid"/>
                    </a:lnT>
                    <a:lnB w="12700">
                      <a:solidFill>
                        <a:srgbClr val="002955"/>
                      </a:solidFill>
                      <a:prstDash val="solid"/>
                    </a:lnB>
                    <a:solidFill>
                      <a:srgbClr val="C9D3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97179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vert270">
                    <a:lnL w="12700">
                      <a:solidFill>
                        <a:srgbClr val="002955"/>
                      </a:solidFill>
                      <a:prstDash val="solid"/>
                    </a:lnL>
                    <a:lnR w="12700">
                      <a:solidFill>
                        <a:srgbClr val="002955"/>
                      </a:solidFill>
                      <a:prstDash val="solid"/>
                    </a:lnR>
                    <a:lnT w="12700">
                      <a:solidFill>
                        <a:srgbClr val="002955"/>
                      </a:solidFill>
                      <a:prstDash val="solid"/>
                    </a:lnT>
                    <a:lnB w="12700">
                      <a:solidFill>
                        <a:srgbClr val="002955"/>
                      </a:solidFill>
                      <a:prstDash val="solid"/>
                    </a:lnB>
                    <a:solidFill>
                      <a:srgbClr val="C9D300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2955"/>
                      </a:solidFill>
                      <a:prstDash val="solid"/>
                    </a:lnL>
                    <a:lnR w="12700">
                      <a:solidFill>
                        <a:srgbClr val="002955"/>
                      </a:solidFill>
                      <a:prstDash val="solid"/>
                    </a:lnR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2540" marB="0">
                    <a:lnL w="12700">
                      <a:solidFill>
                        <a:srgbClr val="002955"/>
                      </a:solidFill>
                      <a:prstDash val="solid"/>
                    </a:lnL>
                    <a:lnR w="12700">
                      <a:solidFill>
                        <a:srgbClr val="002955"/>
                      </a:solidFill>
                      <a:prstDash val="solid"/>
                    </a:lnR>
                    <a:lnT w="12700">
                      <a:solidFill>
                        <a:srgbClr val="002955"/>
                      </a:solidFill>
                      <a:prstDash val="solid"/>
                    </a:lnT>
                    <a:lnB w="12700">
                      <a:solidFill>
                        <a:srgbClr val="002955"/>
                      </a:solidFill>
                      <a:prstDash val="solid"/>
                    </a:lnB>
                    <a:solidFill>
                      <a:srgbClr val="C9D3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44958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vert270">
                    <a:lnL w="12700">
                      <a:solidFill>
                        <a:srgbClr val="002955"/>
                      </a:solidFill>
                      <a:prstDash val="solid"/>
                    </a:lnL>
                    <a:lnR w="12700">
                      <a:solidFill>
                        <a:srgbClr val="002955"/>
                      </a:solidFill>
                      <a:prstDash val="solid"/>
                    </a:lnR>
                    <a:lnT w="12700">
                      <a:solidFill>
                        <a:srgbClr val="002955"/>
                      </a:solidFill>
                      <a:prstDash val="solid"/>
                    </a:lnT>
                    <a:lnB w="12700">
                      <a:solidFill>
                        <a:srgbClr val="002955"/>
                      </a:solidFill>
                      <a:prstDash val="solid"/>
                    </a:lnB>
                    <a:solidFill>
                      <a:srgbClr val="C9D300"/>
                    </a:solidFill>
                  </a:tcPr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2955"/>
                      </a:solidFill>
                      <a:prstDash val="solid"/>
                    </a:ln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</a:tbl>
          </a:graphicData>
        </a:graphic>
      </p:graphicFrame>
      <p:graphicFrame>
        <p:nvGraphicFramePr>
          <p:cNvPr id="4" name="object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61623858"/>
              </p:ext>
            </p:extLst>
          </p:nvPr>
        </p:nvGraphicFramePr>
        <p:xfrm>
          <a:off x="5089905" y="2412238"/>
          <a:ext cx="3515994" cy="376275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1501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923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479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34696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665987">
                <a:tc rowSpan="10">
                  <a:txBody>
                    <a:bodyPr/>
                    <a:lstStyle/>
                    <a:p>
                      <a:pPr marL="918844" algn="l">
                        <a:lnSpc>
                          <a:spcPct val="100000"/>
                        </a:lnSpc>
                        <a:spcBef>
                          <a:spcPts val="1095"/>
                        </a:spcBef>
                      </a:pPr>
                      <a:r>
                        <a:rPr sz="2400" dirty="0">
                          <a:solidFill>
                            <a:srgbClr val="002D5F"/>
                          </a:solidFill>
                          <a:latin typeface="Calibri Light"/>
                          <a:cs typeface="Calibri Light"/>
                        </a:rPr>
                        <a:t>K</a:t>
                      </a:r>
                      <a:r>
                        <a:rPr sz="2400" spc="-25" dirty="0">
                          <a:solidFill>
                            <a:srgbClr val="002D5F"/>
                          </a:solidFill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2400" spc="-5" dirty="0">
                          <a:solidFill>
                            <a:srgbClr val="002D5F"/>
                          </a:solidFill>
                          <a:latin typeface="Calibri Light"/>
                          <a:cs typeface="Calibri Light"/>
                        </a:rPr>
                        <a:t>podpisu</a:t>
                      </a:r>
                      <a:r>
                        <a:rPr sz="2400" spc="-15" dirty="0">
                          <a:solidFill>
                            <a:srgbClr val="002D5F"/>
                          </a:solidFill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2400" spc="-20" dirty="0">
                          <a:solidFill>
                            <a:srgbClr val="002D5F"/>
                          </a:solidFill>
                          <a:latin typeface="Calibri Light"/>
                          <a:cs typeface="Calibri Light"/>
                        </a:rPr>
                        <a:t>RoPD</a:t>
                      </a:r>
                      <a:endParaRPr sz="2400" dirty="0">
                        <a:latin typeface="Calibri Light"/>
                        <a:cs typeface="Calibri Light"/>
                      </a:endParaRPr>
                    </a:p>
                  </a:txBody>
                  <a:tcPr marL="0" marR="0" marT="139065" marB="0" vert="vert270" anchor="ctr">
                    <a:lnL w="12700">
                      <a:solidFill>
                        <a:srgbClr val="002955"/>
                      </a:solidFill>
                      <a:prstDash val="solid"/>
                    </a:lnL>
                    <a:lnR w="12700">
                      <a:solidFill>
                        <a:srgbClr val="002955"/>
                      </a:solidFill>
                      <a:prstDash val="solid"/>
                    </a:lnR>
                    <a:lnT w="12700">
                      <a:solidFill>
                        <a:srgbClr val="002955"/>
                      </a:solidFill>
                      <a:prstDash val="solid"/>
                    </a:lnT>
                    <a:lnB w="12700">
                      <a:solidFill>
                        <a:srgbClr val="002955"/>
                      </a:solidFill>
                      <a:prstDash val="solid"/>
                    </a:lnB>
                    <a:solidFill>
                      <a:srgbClr val="B95199"/>
                    </a:solidFill>
                  </a:tcPr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2955"/>
                      </a:solidFill>
                      <a:prstDash val="solid"/>
                    </a:ln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58139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39065" marB="0" vert="vert270">
                    <a:lnL w="12700">
                      <a:solidFill>
                        <a:srgbClr val="002955"/>
                      </a:solidFill>
                      <a:prstDash val="solid"/>
                    </a:lnL>
                    <a:lnR w="12700">
                      <a:solidFill>
                        <a:srgbClr val="002955"/>
                      </a:solidFill>
                      <a:prstDash val="solid"/>
                    </a:lnR>
                    <a:lnT w="12700">
                      <a:solidFill>
                        <a:srgbClr val="002955"/>
                      </a:solidFill>
                      <a:prstDash val="solid"/>
                    </a:lnT>
                    <a:lnB w="12700">
                      <a:solidFill>
                        <a:srgbClr val="002955"/>
                      </a:solidFill>
                      <a:prstDash val="solid"/>
                    </a:lnB>
                    <a:solidFill>
                      <a:srgbClr val="B95199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2955"/>
                      </a:solidFill>
                      <a:prstDash val="solid"/>
                    </a:lnL>
                    <a:lnR w="12700">
                      <a:solidFill>
                        <a:srgbClr val="002955"/>
                      </a:solidFill>
                      <a:prstDash val="solid"/>
                    </a:lnR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endParaRPr sz="1700">
                        <a:latin typeface="Times New Roman"/>
                        <a:cs typeface="Times New Roman"/>
                      </a:endParaRPr>
                    </a:p>
                    <a:p>
                      <a:pPr marL="249554">
                        <a:lnSpc>
                          <a:spcPct val="100000"/>
                        </a:lnSpc>
                      </a:pPr>
                      <a:r>
                        <a:rPr sz="1200" spc="-10" dirty="0">
                          <a:latin typeface="Calibri Light"/>
                          <a:cs typeface="Calibri Light"/>
                        </a:rPr>
                        <a:t>Prohlášení</a:t>
                      </a:r>
                      <a:r>
                        <a:rPr sz="1200" spc="-5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k</a:t>
                      </a:r>
                      <a:r>
                        <a:rPr sz="1200" spc="5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spc="-15" dirty="0">
                          <a:latin typeface="Calibri Light"/>
                          <a:cs typeface="Calibri Light"/>
                        </a:rPr>
                        <a:t>velikosti</a:t>
                      </a:r>
                      <a:r>
                        <a:rPr sz="1200" spc="-5" dirty="0">
                          <a:latin typeface="Calibri Light"/>
                          <a:cs typeface="Calibri Light"/>
                        </a:rPr>
                        <a:t> podniku.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635" marB="0">
                    <a:lnL w="12700">
                      <a:solidFill>
                        <a:srgbClr val="002955"/>
                      </a:solidFill>
                      <a:prstDash val="solid"/>
                    </a:lnL>
                    <a:lnR w="12700">
                      <a:solidFill>
                        <a:srgbClr val="002955"/>
                      </a:solidFill>
                      <a:prstDash val="solid"/>
                    </a:lnR>
                    <a:lnT w="12700">
                      <a:solidFill>
                        <a:srgbClr val="002955"/>
                      </a:solidFill>
                      <a:prstDash val="solid"/>
                    </a:lnT>
                    <a:lnB w="12700">
                      <a:solidFill>
                        <a:srgbClr val="002955"/>
                      </a:solidFill>
                      <a:prstDash val="solid"/>
                    </a:lnB>
                    <a:solidFill>
                      <a:srgbClr val="B951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5814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39065" marB="0" vert="vert270">
                    <a:lnL w="12700">
                      <a:solidFill>
                        <a:srgbClr val="002955"/>
                      </a:solidFill>
                      <a:prstDash val="solid"/>
                    </a:lnL>
                    <a:lnR w="12700">
                      <a:solidFill>
                        <a:srgbClr val="002955"/>
                      </a:solidFill>
                      <a:prstDash val="solid"/>
                    </a:lnR>
                    <a:lnT w="12700">
                      <a:solidFill>
                        <a:srgbClr val="002955"/>
                      </a:solidFill>
                      <a:prstDash val="solid"/>
                    </a:lnT>
                    <a:lnB w="12700">
                      <a:solidFill>
                        <a:srgbClr val="002955"/>
                      </a:solidFill>
                      <a:prstDash val="solid"/>
                    </a:lnB>
                    <a:solidFill>
                      <a:srgbClr val="B95199"/>
                    </a:solidFill>
                  </a:tcPr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2955"/>
                      </a:solidFill>
                      <a:prstDash val="solid"/>
                    </a:lnL>
                    <a:lnR w="12700">
                      <a:solidFill>
                        <a:srgbClr val="00214A"/>
                      </a:solidFill>
                      <a:prstDash val="solid"/>
                    </a:lnR>
                    <a:lnB w="12700">
                      <a:solidFill>
                        <a:srgbClr val="00214A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214A"/>
                      </a:solidFill>
                      <a:prstDash val="solid"/>
                    </a:lnL>
                    <a:lnR w="12700">
                      <a:solidFill>
                        <a:srgbClr val="002955"/>
                      </a:solidFill>
                      <a:prstDash val="solid"/>
                    </a:lnR>
                    <a:lnT w="12700">
                      <a:solidFill>
                        <a:srgbClr val="00214A"/>
                      </a:solidFill>
                      <a:prstDash val="solid"/>
                    </a:lnT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635" marB="0">
                    <a:lnL w="12700">
                      <a:solidFill>
                        <a:srgbClr val="002955"/>
                      </a:solidFill>
                      <a:prstDash val="solid"/>
                    </a:lnL>
                    <a:lnR w="12700">
                      <a:solidFill>
                        <a:srgbClr val="002955"/>
                      </a:solidFill>
                      <a:prstDash val="solid"/>
                    </a:lnR>
                    <a:lnT w="12700">
                      <a:solidFill>
                        <a:srgbClr val="002955"/>
                      </a:solidFill>
                      <a:prstDash val="solid"/>
                    </a:lnT>
                    <a:lnB w="12700">
                      <a:solidFill>
                        <a:srgbClr val="002955"/>
                      </a:solidFill>
                      <a:prstDash val="solid"/>
                    </a:lnB>
                    <a:solidFill>
                      <a:srgbClr val="B951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87451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39065" marB="0" vert="vert270">
                    <a:lnL w="12700">
                      <a:solidFill>
                        <a:srgbClr val="002955"/>
                      </a:solidFill>
                      <a:prstDash val="solid"/>
                    </a:lnL>
                    <a:lnR w="12700">
                      <a:solidFill>
                        <a:srgbClr val="002955"/>
                      </a:solidFill>
                      <a:prstDash val="solid"/>
                    </a:lnR>
                    <a:lnT w="12700">
                      <a:solidFill>
                        <a:srgbClr val="002955"/>
                      </a:solidFill>
                      <a:prstDash val="solid"/>
                    </a:lnT>
                    <a:lnB w="12700">
                      <a:solidFill>
                        <a:srgbClr val="002955"/>
                      </a:solidFill>
                      <a:prstDash val="solid"/>
                    </a:lnB>
                    <a:solidFill>
                      <a:srgbClr val="B95199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2955"/>
                      </a:solidFill>
                      <a:prstDash val="solid"/>
                    </a:lnL>
                    <a:lnR w="12700">
                      <a:solidFill>
                        <a:srgbClr val="00214A"/>
                      </a:solidFill>
                      <a:prstDash val="solid"/>
                    </a:lnR>
                    <a:lnB w="12700">
                      <a:solidFill>
                        <a:srgbClr val="00214A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214A"/>
                      </a:solidFill>
                      <a:prstDash val="solid"/>
                    </a:ln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33914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39065" marB="0" vert="vert270">
                    <a:lnL w="12700">
                      <a:solidFill>
                        <a:srgbClr val="002955"/>
                      </a:solidFill>
                      <a:prstDash val="solid"/>
                    </a:lnL>
                    <a:lnR w="12700">
                      <a:solidFill>
                        <a:srgbClr val="002955"/>
                      </a:solidFill>
                      <a:prstDash val="solid"/>
                    </a:lnR>
                    <a:lnT w="12700">
                      <a:solidFill>
                        <a:srgbClr val="002955"/>
                      </a:solidFill>
                      <a:prstDash val="solid"/>
                    </a:lnT>
                    <a:lnB w="12700">
                      <a:solidFill>
                        <a:srgbClr val="002955"/>
                      </a:solidFill>
                      <a:prstDash val="solid"/>
                    </a:lnB>
                    <a:solidFill>
                      <a:srgbClr val="B95199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2955"/>
                      </a:solidFill>
                      <a:prstDash val="solid"/>
                    </a:lnL>
                    <a:lnR w="12700">
                      <a:solidFill>
                        <a:srgbClr val="00214A"/>
                      </a:solidFill>
                      <a:prstDash val="solid"/>
                    </a:lnR>
                    <a:lnB w="12700">
                      <a:solidFill>
                        <a:srgbClr val="00214A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214A"/>
                      </a:solidFill>
                      <a:prstDash val="solid"/>
                    </a:lnL>
                    <a:lnR w="12700">
                      <a:solidFill>
                        <a:srgbClr val="002955"/>
                      </a:solidFill>
                      <a:prstDash val="solid"/>
                    </a:lnR>
                    <a:lnB w="12700">
                      <a:solidFill>
                        <a:srgbClr val="00214A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50">
                        <a:latin typeface="Times New Roman"/>
                        <a:cs typeface="Times New Roman"/>
                      </a:endParaRPr>
                    </a:p>
                    <a:p>
                      <a:pPr marL="1021080" marR="74295" indent="-955675">
                        <a:lnSpc>
                          <a:spcPts val="1320"/>
                        </a:lnSpc>
                        <a:spcBef>
                          <a:spcPts val="5"/>
                        </a:spcBef>
                      </a:pPr>
                      <a:r>
                        <a:rPr sz="1200" spc="-5" dirty="0">
                          <a:latin typeface="Calibri Light"/>
                          <a:cs typeface="Calibri Light"/>
                        </a:rPr>
                        <a:t>Dokumenty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k </a:t>
                      </a:r>
                      <a:r>
                        <a:rPr sz="1200" spc="-15" dirty="0">
                          <a:latin typeface="Calibri Light"/>
                          <a:cs typeface="Calibri Light"/>
                        </a:rPr>
                        <a:t>prokázání </a:t>
                      </a:r>
                      <a:r>
                        <a:rPr sz="1200" spc="-5" dirty="0">
                          <a:latin typeface="Calibri Light"/>
                          <a:cs typeface="Calibri Light"/>
                        </a:rPr>
                        <a:t>vlastnických </a:t>
                      </a:r>
                      <a:r>
                        <a:rPr sz="1200" spc="-260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spc="-35" dirty="0">
                          <a:latin typeface="Calibri Light"/>
                          <a:cs typeface="Calibri Light"/>
                        </a:rPr>
                        <a:t>práv.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0" marB="0">
                    <a:lnL w="12700">
                      <a:solidFill>
                        <a:srgbClr val="002955"/>
                      </a:solidFill>
                      <a:prstDash val="solid"/>
                    </a:lnL>
                    <a:lnR w="12700">
                      <a:solidFill>
                        <a:srgbClr val="002955"/>
                      </a:solidFill>
                      <a:prstDash val="solid"/>
                    </a:lnR>
                    <a:lnT w="12700">
                      <a:solidFill>
                        <a:srgbClr val="002955"/>
                      </a:solidFill>
                      <a:prstDash val="solid"/>
                    </a:lnT>
                    <a:lnB w="12700">
                      <a:solidFill>
                        <a:srgbClr val="002955"/>
                      </a:solidFill>
                      <a:prstDash val="solid"/>
                    </a:lnB>
                    <a:solidFill>
                      <a:srgbClr val="B951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0841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39065" marB="0" vert="vert270">
                    <a:lnL w="12700">
                      <a:solidFill>
                        <a:srgbClr val="002955"/>
                      </a:solidFill>
                      <a:prstDash val="solid"/>
                    </a:lnL>
                    <a:lnR w="12700">
                      <a:solidFill>
                        <a:srgbClr val="002955"/>
                      </a:solidFill>
                      <a:prstDash val="solid"/>
                    </a:lnR>
                    <a:lnT w="12700">
                      <a:solidFill>
                        <a:srgbClr val="002955"/>
                      </a:solidFill>
                      <a:prstDash val="solid"/>
                    </a:lnT>
                    <a:lnB w="12700">
                      <a:solidFill>
                        <a:srgbClr val="002955"/>
                      </a:solidFill>
                      <a:prstDash val="solid"/>
                    </a:lnB>
                    <a:solidFill>
                      <a:srgbClr val="B95199"/>
                    </a:solidFill>
                  </a:tcPr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2955"/>
                      </a:solidFill>
                      <a:prstDash val="solid"/>
                    </a:lnL>
                    <a:lnR w="12700">
                      <a:solidFill>
                        <a:srgbClr val="00214A"/>
                      </a:solidFill>
                      <a:prstDash val="solid"/>
                    </a:lnR>
                    <a:lnT w="12700">
                      <a:solidFill>
                        <a:srgbClr val="00214A"/>
                      </a:solidFill>
                      <a:prstDash val="soli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214A"/>
                      </a:solidFill>
                      <a:prstDash val="solid"/>
                    </a:lnL>
                    <a:lnR w="12700">
                      <a:solidFill>
                        <a:srgbClr val="002955"/>
                      </a:solidFill>
                      <a:prstDash val="solid"/>
                    </a:lnR>
                    <a:lnT w="12700">
                      <a:solidFill>
                        <a:srgbClr val="00214A"/>
                      </a:solidFill>
                      <a:prstDash val="solid"/>
                    </a:lnT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2955"/>
                      </a:solidFill>
                      <a:prstDash val="solid"/>
                    </a:lnL>
                    <a:lnR w="12700">
                      <a:solidFill>
                        <a:srgbClr val="002955"/>
                      </a:solidFill>
                      <a:prstDash val="solid"/>
                    </a:lnR>
                    <a:lnT w="12700">
                      <a:solidFill>
                        <a:srgbClr val="002955"/>
                      </a:solidFill>
                      <a:prstDash val="solid"/>
                    </a:lnT>
                    <a:lnB w="12700">
                      <a:solidFill>
                        <a:srgbClr val="002955"/>
                      </a:solidFill>
                      <a:prstDash val="solid"/>
                    </a:lnB>
                    <a:solidFill>
                      <a:srgbClr val="B951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78308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39065" marB="0" vert="vert270">
                    <a:lnL w="12700">
                      <a:solidFill>
                        <a:srgbClr val="002955"/>
                      </a:solidFill>
                      <a:prstDash val="solid"/>
                    </a:lnL>
                    <a:lnR w="12700">
                      <a:solidFill>
                        <a:srgbClr val="002955"/>
                      </a:solidFill>
                      <a:prstDash val="solid"/>
                    </a:lnR>
                    <a:lnT w="12700">
                      <a:solidFill>
                        <a:srgbClr val="002955"/>
                      </a:solidFill>
                      <a:prstDash val="solid"/>
                    </a:lnT>
                    <a:lnB w="12700">
                      <a:solidFill>
                        <a:srgbClr val="002955"/>
                      </a:solidFill>
                      <a:prstDash val="solid"/>
                    </a:lnB>
                    <a:solidFill>
                      <a:srgbClr val="B95199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2955"/>
                      </a:solidFill>
                      <a:prstDash val="solid"/>
                    </a:lnL>
                    <a:lnR w="12700">
                      <a:solidFill>
                        <a:srgbClr val="00214A"/>
                      </a:solidFill>
                      <a:prstDash val="solid"/>
                    </a:lnR>
                    <a:lnT w="12700">
                      <a:solidFill>
                        <a:srgbClr val="00214A"/>
                      </a:solidFill>
                      <a:prstDash val="solid"/>
                    </a:lnT>
                    <a:lnB w="12700">
                      <a:solidFill>
                        <a:srgbClr val="00214A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214A"/>
                      </a:solidFill>
                      <a:prstDash val="solid"/>
                    </a:lnL>
                    <a:lnB w="12700">
                      <a:solidFill>
                        <a:srgbClr val="002955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57504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39065" marB="0" vert="vert270">
                    <a:lnL w="12700">
                      <a:solidFill>
                        <a:srgbClr val="002955"/>
                      </a:solidFill>
                      <a:prstDash val="solid"/>
                    </a:lnL>
                    <a:lnR w="12700">
                      <a:solidFill>
                        <a:srgbClr val="002955"/>
                      </a:solidFill>
                      <a:prstDash val="solid"/>
                    </a:lnR>
                    <a:lnT w="12700">
                      <a:solidFill>
                        <a:srgbClr val="002955"/>
                      </a:solidFill>
                      <a:prstDash val="solid"/>
                    </a:lnT>
                    <a:lnB w="12700">
                      <a:solidFill>
                        <a:srgbClr val="002955"/>
                      </a:solidFill>
                      <a:prstDash val="solid"/>
                    </a:lnB>
                    <a:solidFill>
                      <a:srgbClr val="B95199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2955"/>
                      </a:solidFill>
                      <a:prstDash val="solid"/>
                    </a:lnL>
                    <a:lnR w="12700">
                      <a:solidFill>
                        <a:srgbClr val="00214A"/>
                      </a:solidFill>
                      <a:prstDash val="solid"/>
                    </a:lnR>
                    <a:lnT w="12700">
                      <a:solidFill>
                        <a:srgbClr val="00214A"/>
                      </a:solidFill>
                      <a:prstDash val="solid"/>
                    </a:lnT>
                    <a:lnB w="12700">
                      <a:solidFill>
                        <a:srgbClr val="00214A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214A"/>
                      </a:solidFill>
                      <a:prstDash val="solid"/>
                    </a:lnL>
                    <a:lnR w="12700">
                      <a:solidFill>
                        <a:srgbClr val="002955"/>
                      </a:solidFill>
                      <a:prstDash val="solid"/>
                    </a:lnR>
                    <a:lnT w="12700" cap="flat" cmpd="sng" algn="ctr">
                      <a:solidFill>
                        <a:srgbClr val="0029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00214A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endParaRPr sz="1700">
                        <a:latin typeface="Times New Roman"/>
                        <a:cs typeface="Times New Roman"/>
                      </a:endParaRPr>
                    </a:p>
                    <a:p>
                      <a:pPr marL="503555">
                        <a:lnSpc>
                          <a:spcPct val="100000"/>
                        </a:lnSpc>
                      </a:pPr>
                      <a:r>
                        <a:rPr sz="1200" spc="-5" dirty="0">
                          <a:latin typeface="Calibri Light"/>
                          <a:cs typeface="Calibri Light"/>
                        </a:rPr>
                        <a:t>Prohlášení</a:t>
                      </a:r>
                      <a:r>
                        <a:rPr sz="1200" spc="-30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de</a:t>
                      </a:r>
                      <a:r>
                        <a:rPr sz="1200" spc="-25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minimis.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1270" marB="0">
                    <a:lnL w="12700">
                      <a:solidFill>
                        <a:srgbClr val="002955"/>
                      </a:solidFill>
                      <a:prstDash val="solid"/>
                    </a:lnL>
                    <a:lnR w="12700">
                      <a:solidFill>
                        <a:srgbClr val="002955"/>
                      </a:solidFill>
                      <a:prstDash val="solid"/>
                    </a:lnR>
                    <a:lnT w="12700">
                      <a:solidFill>
                        <a:srgbClr val="002955"/>
                      </a:solidFill>
                      <a:prstDash val="solid"/>
                    </a:lnT>
                    <a:lnB w="12700">
                      <a:solidFill>
                        <a:srgbClr val="002955"/>
                      </a:solidFill>
                      <a:prstDash val="solid"/>
                    </a:lnB>
                    <a:solidFill>
                      <a:srgbClr val="B951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5877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39065" marB="0" vert="vert270">
                    <a:lnL w="12700">
                      <a:solidFill>
                        <a:srgbClr val="002955"/>
                      </a:solidFill>
                      <a:prstDash val="solid"/>
                    </a:lnL>
                    <a:lnR w="12700">
                      <a:solidFill>
                        <a:srgbClr val="002955"/>
                      </a:solidFill>
                      <a:prstDash val="solid"/>
                    </a:lnR>
                    <a:lnT w="12700">
                      <a:solidFill>
                        <a:srgbClr val="002955"/>
                      </a:solidFill>
                      <a:prstDash val="solid"/>
                    </a:lnT>
                    <a:lnB w="12700">
                      <a:solidFill>
                        <a:srgbClr val="002955"/>
                      </a:solidFill>
                      <a:prstDash val="solid"/>
                    </a:lnB>
                    <a:solidFill>
                      <a:srgbClr val="B95199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2955"/>
                      </a:solidFill>
                      <a:prstDash val="solid"/>
                    </a:lnL>
                    <a:lnR w="12700">
                      <a:solidFill>
                        <a:srgbClr val="002955"/>
                      </a:solidFill>
                      <a:prstDash val="soli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270" marB="0">
                    <a:lnL w="12700">
                      <a:solidFill>
                        <a:srgbClr val="002955"/>
                      </a:solidFill>
                      <a:prstDash val="solid"/>
                    </a:lnL>
                    <a:lnR w="12700">
                      <a:solidFill>
                        <a:srgbClr val="002955"/>
                      </a:solidFill>
                      <a:prstDash val="solid"/>
                    </a:lnR>
                    <a:lnT w="12700">
                      <a:solidFill>
                        <a:srgbClr val="002955"/>
                      </a:solidFill>
                      <a:prstDash val="solid"/>
                    </a:lnT>
                    <a:lnB w="12700">
                      <a:solidFill>
                        <a:srgbClr val="002955"/>
                      </a:solidFill>
                      <a:prstDash val="solid"/>
                    </a:lnB>
                    <a:solidFill>
                      <a:srgbClr val="B951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583691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39065" marB="0" vert="vert270">
                    <a:lnL w="12700">
                      <a:solidFill>
                        <a:srgbClr val="002955"/>
                      </a:solidFill>
                      <a:prstDash val="solid"/>
                    </a:lnL>
                    <a:lnR w="12700">
                      <a:solidFill>
                        <a:srgbClr val="002955"/>
                      </a:solidFill>
                      <a:prstDash val="solid"/>
                    </a:lnR>
                    <a:lnT w="12700">
                      <a:solidFill>
                        <a:srgbClr val="002955"/>
                      </a:solidFill>
                      <a:prstDash val="solid"/>
                    </a:lnT>
                    <a:lnB w="12700">
                      <a:solidFill>
                        <a:srgbClr val="002955"/>
                      </a:solidFill>
                      <a:prstDash val="solid"/>
                    </a:lnB>
                    <a:solidFill>
                      <a:srgbClr val="B95199"/>
                    </a:solidFill>
                  </a:tcPr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2955"/>
                      </a:solidFill>
                      <a:prstDash val="solid"/>
                    </a:ln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pic>
        <p:nvPicPr>
          <p:cNvPr id="9" name="Obrázek 8" descr="Obsah obrázku text, Písmo, bílé, typografie&#10;&#10;Popis byl vytvořen automaticky">
            <a:extLst>
              <a:ext uri="{FF2B5EF4-FFF2-40B4-BE49-F238E27FC236}">
                <a16:creationId xmlns:a16="http://schemas.microsoft.com/office/drawing/2014/main" id="{46B22C6E-F527-3A73-03D0-1AF05824ECF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28684" y="418291"/>
            <a:ext cx="1651000" cy="406400"/>
          </a:xfrm>
          <a:prstGeom prst="rect">
            <a:avLst/>
          </a:prstGeom>
        </p:spPr>
      </p:pic>
      <p:pic>
        <p:nvPicPr>
          <p:cNvPr id="10" name="Obrázek 9" descr="Obsah obrázku text, Písmo, snímek obrazovky, Elektricky modrá&#10;&#10;Popis byl vytvořen automaticky">
            <a:extLst>
              <a:ext uri="{FF2B5EF4-FFF2-40B4-BE49-F238E27FC236}">
                <a16:creationId xmlns:a16="http://schemas.microsoft.com/office/drawing/2014/main" id="{593B5220-3FB8-6FBE-9549-2DCBD787BC4C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0822" y="284002"/>
            <a:ext cx="3005593" cy="540689"/>
          </a:xfrm>
          <a:prstGeom prst="rect">
            <a:avLst/>
          </a:prstGeom>
        </p:spPr>
      </p:pic>
      <p:graphicFrame>
        <p:nvGraphicFramePr>
          <p:cNvPr id="15" name="Tabulka 14">
            <a:extLst>
              <a:ext uri="{FF2B5EF4-FFF2-40B4-BE49-F238E27FC236}">
                <a16:creationId xmlns:a16="http://schemas.microsoft.com/office/drawing/2014/main" id="{6B8B7563-98BB-3A8A-0576-9F9C01BAB7BA}"/>
              </a:ext>
            </a:extLst>
          </p:cNvPr>
          <p:cNvGraphicFramePr>
            <a:graphicFrameLocks noGrp="1"/>
          </p:cNvGraphicFramePr>
          <p:nvPr/>
        </p:nvGraphicFramePr>
        <p:xfrm>
          <a:off x="9596761" y="1100831"/>
          <a:ext cx="208280" cy="365760"/>
        </p:xfrm>
        <a:graphic>
          <a:graphicData uri="http://schemas.openxmlformats.org/drawingml/2006/table">
            <a:tbl>
              <a:tblPr/>
              <a:tblGrid>
                <a:gridCol w="208280">
                  <a:extLst>
                    <a:ext uri="{9D8B030D-6E8A-4147-A177-3AD203B41FA5}">
                      <a16:colId xmlns:a16="http://schemas.microsoft.com/office/drawing/2014/main" val="2931169693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mpd="sng">
                      <a:solidFill>
                        <a:schemeClr val="bg1"/>
                      </a:solidFill>
                      <a:prstDash val="solid"/>
                    </a:lnL>
                    <a:lnR w="12700" cmpd="sng">
                      <a:solidFill>
                        <a:schemeClr val="bg1"/>
                      </a:solidFill>
                      <a:prstDash val="solid"/>
                    </a:lnR>
                    <a:lnT w="12700" cmpd="sng">
                      <a:solidFill>
                        <a:schemeClr val="bg1"/>
                      </a:solidFill>
                      <a:prstDash val="solid"/>
                    </a:lnT>
                    <a:lnB w="12700" cmpd="sng">
                      <a:solidFill>
                        <a:schemeClr val="bg1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30464211"/>
                  </a:ext>
                </a:extLst>
              </a:tr>
            </a:tbl>
          </a:graphicData>
        </a:graphic>
      </p:graphicFrame>
      <p:pic>
        <p:nvPicPr>
          <p:cNvPr id="5" name="Obrázek 4">
            <a:extLst>
              <a:ext uri="{FF2B5EF4-FFF2-40B4-BE49-F238E27FC236}">
                <a16:creationId xmlns:a16="http://schemas.microsoft.com/office/drawing/2014/main" id="{CE90E15F-BC31-D8C9-FCA7-C8E2650A82B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239000" y="391837"/>
            <a:ext cx="816935" cy="432854"/>
          </a:xfrm>
          <a:prstGeom prst="rect">
            <a:avLst/>
          </a:prstGeo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826601" y="1007543"/>
            <a:ext cx="4735351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95"/>
              </a:spcBef>
            </a:pPr>
            <a:r>
              <a:rPr lang="cs-CZ" spc="-15" dirty="0">
                <a:solidFill>
                  <a:schemeClr val="accent1">
                    <a:lumMod val="50000"/>
                  </a:schemeClr>
                </a:solidFill>
              </a:rPr>
              <a:t>  </a:t>
            </a:r>
            <a:r>
              <a:rPr spc="-15" dirty="0" err="1">
                <a:solidFill>
                  <a:schemeClr val="accent1">
                    <a:lumMod val="50000"/>
                  </a:schemeClr>
                </a:solidFill>
              </a:rPr>
              <a:t>Povinné</a:t>
            </a:r>
            <a:r>
              <a:rPr spc="-25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spc="-10" dirty="0">
                <a:solidFill>
                  <a:schemeClr val="accent1">
                    <a:lumMod val="50000"/>
                  </a:schemeClr>
                </a:solidFill>
              </a:rPr>
              <a:t>přílohy</a:t>
            </a:r>
            <a:r>
              <a:rPr spc="-35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spc="-5" dirty="0">
                <a:solidFill>
                  <a:schemeClr val="accent1">
                    <a:lumMod val="50000"/>
                  </a:schemeClr>
                </a:solidFill>
              </a:rPr>
              <a:t>II.</a:t>
            </a:r>
          </a:p>
        </p:txBody>
      </p:sp>
      <p:graphicFrame>
        <p:nvGraphicFramePr>
          <p:cNvPr id="3" name="object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21206852"/>
              </p:ext>
            </p:extLst>
          </p:nvPr>
        </p:nvGraphicFramePr>
        <p:xfrm>
          <a:off x="257302" y="2413761"/>
          <a:ext cx="3560445" cy="428852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4549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2989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4005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94500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95655">
                <a:tc grid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12700">
                      <a:solidFill>
                        <a:srgbClr val="002955"/>
                      </a:solidFill>
                      <a:prstDash val="solid"/>
                    </a:lnR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rowSpan="3">
                  <a:txBody>
                    <a:bodyPr/>
                    <a:lstStyle/>
                    <a:p>
                      <a:pPr marR="46990" algn="ctr">
                        <a:lnSpc>
                          <a:spcPts val="1380"/>
                        </a:lnSpc>
                        <a:spcBef>
                          <a:spcPts val="810"/>
                        </a:spcBef>
                      </a:pPr>
                      <a:r>
                        <a:rPr sz="1200" spc="-10" dirty="0">
                          <a:solidFill>
                            <a:srgbClr val="002D5F"/>
                          </a:solidFill>
                          <a:latin typeface="Calibri Light"/>
                          <a:cs typeface="Calibri Light"/>
                        </a:rPr>
                        <a:t>Kopie</a:t>
                      </a:r>
                      <a:r>
                        <a:rPr sz="1200" dirty="0">
                          <a:solidFill>
                            <a:srgbClr val="002D5F"/>
                          </a:solidFill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spc="-5" dirty="0">
                          <a:solidFill>
                            <a:srgbClr val="002D5F"/>
                          </a:solidFill>
                          <a:latin typeface="Calibri Light"/>
                          <a:cs typeface="Calibri Light"/>
                        </a:rPr>
                        <a:t>účetních</a:t>
                      </a:r>
                      <a:r>
                        <a:rPr sz="1200" spc="-25" dirty="0">
                          <a:solidFill>
                            <a:srgbClr val="002D5F"/>
                          </a:solidFill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spc="-5" dirty="0">
                          <a:solidFill>
                            <a:srgbClr val="002D5F"/>
                          </a:solidFill>
                          <a:latin typeface="Calibri Light"/>
                          <a:cs typeface="Calibri Light"/>
                        </a:rPr>
                        <a:t>dokladů</a:t>
                      </a:r>
                      <a:r>
                        <a:rPr sz="1200" spc="-10" dirty="0">
                          <a:solidFill>
                            <a:srgbClr val="002D5F"/>
                          </a:solidFill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solidFill>
                            <a:srgbClr val="002D5F"/>
                          </a:solidFill>
                          <a:latin typeface="Calibri Light"/>
                          <a:cs typeface="Calibri Light"/>
                        </a:rPr>
                        <a:t>a</a:t>
                      </a:r>
                      <a:endParaRPr sz="1200" dirty="0">
                        <a:latin typeface="Calibri Light"/>
                        <a:cs typeface="Calibri Light"/>
                      </a:endParaRPr>
                    </a:p>
                    <a:p>
                      <a:pPr marR="43815" algn="ctr">
                        <a:lnSpc>
                          <a:spcPts val="1380"/>
                        </a:lnSpc>
                      </a:pPr>
                      <a:r>
                        <a:rPr sz="1200" dirty="0">
                          <a:solidFill>
                            <a:srgbClr val="002D5F"/>
                          </a:solidFill>
                          <a:latin typeface="Calibri Light"/>
                          <a:cs typeface="Calibri Light"/>
                        </a:rPr>
                        <a:t>dokladů</a:t>
                      </a:r>
                      <a:r>
                        <a:rPr sz="1200" spc="-20" dirty="0">
                          <a:solidFill>
                            <a:srgbClr val="002D5F"/>
                          </a:solidFill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solidFill>
                            <a:srgbClr val="002D5F"/>
                          </a:solidFill>
                          <a:latin typeface="Calibri Light"/>
                          <a:cs typeface="Calibri Light"/>
                        </a:rPr>
                        <a:t>o</a:t>
                      </a:r>
                      <a:r>
                        <a:rPr sz="1200" spc="-20" dirty="0">
                          <a:solidFill>
                            <a:srgbClr val="002D5F"/>
                          </a:solidFill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spc="-10" dirty="0">
                          <a:solidFill>
                            <a:srgbClr val="002D5F"/>
                          </a:solidFill>
                          <a:latin typeface="Calibri Light"/>
                          <a:cs typeface="Calibri Light"/>
                        </a:rPr>
                        <a:t>úhradě.</a:t>
                      </a:r>
                      <a:endParaRPr sz="1200" dirty="0">
                        <a:latin typeface="Calibri Light"/>
                        <a:cs typeface="Calibri Light"/>
                      </a:endParaRPr>
                    </a:p>
                  </a:txBody>
                  <a:tcPr marL="0" marR="0" marT="102870" marB="0">
                    <a:lnL w="12700">
                      <a:solidFill>
                        <a:srgbClr val="002955"/>
                      </a:solidFill>
                      <a:prstDash val="solid"/>
                    </a:lnL>
                    <a:lnR w="12700">
                      <a:solidFill>
                        <a:srgbClr val="002955"/>
                      </a:solidFill>
                      <a:prstDash val="solid"/>
                    </a:lnR>
                    <a:lnT w="12700">
                      <a:solidFill>
                        <a:srgbClr val="002955"/>
                      </a:solidFill>
                      <a:prstDash val="solid"/>
                    </a:lnT>
                    <a:lnB w="12700">
                      <a:solidFill>
                        <a:srgbClr val="002955"/>
                      </a:solidFill>
                      <a:prstDash val="solid"/>
                    </a:lnB>
                    <a:solidFill>
                      <a:srgbClr val="96C8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9060"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002955"/>
                      </a:solidFill>
                      <a:prstDash val="solid"/>
                    </a:lnR>
                    <a:lnT w="12700">
                      <a:solidFill>
                        <a:srgbClr val="00214A"/>
                      </a:solidFill>
                      <a:prstDash val="solid"/>
                    </a:lnT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02870" marB="0">
                    <a:lnL w="12700">
                      <a:solidFill>
                        <a:srgbClr val="002955"/>
                      </a:solidFill>
                      <a:prstDash val="solid"/>
                    </a:lnL>
                    <a:lnR w="12700">
                      <a:solidFill>
                        <a:srgbClr val="002955"/>
                      </a:solidFill>
                      <a:prstDash val="solid"/>
                    </a:lnR>
                    <a:lnT w="12700">
                      <a:solidFill>
                        <a:srgbClr val="002955"/>
                      </a:solidFill>
                      <a:prstDash val="solid"/>
                    </a:lnT>
                    <a:lnB w="12700">
                      <a:solidFill>
                        <a:srgbClr val="002955"/>
                      </a:solidFill>
                      <a:prstDash val="solid"/>
                    </a:lnB>
                    <a:solidFill>
                      <a:srgbClr val="96C8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98120">
                <a:tc rowSpan="16">
                  <a:txBody>
                    <a:bodyPr/>
                    <a:lstStyle/>
                    <a:p>
                      <a:pPr marL="660400" algn="l">
                        <a:lnSpc>
                          <a:spcPct val="100000"/>
                        </a:lnSpc>
                        <a:spcBef>
                          <a:spcPts val="1205"/>
                        </a:spcBef>
                      </a:pPr>
                      <a:r>
                        <a:rPr sz="2400" dirty="0">
                          <a:solidFill>
                            <a:srgbClr val="002D5F"/>
                          </a:solidFill>
                          <a:latin typeface="Calibri Light"/>
                          <a:cs typeface="Calibri Light"/>
                        </a:rPr>
                        <a:t>K</a:t>
                      </a:r>
                      <a:r>
                        <a:rPr sz="2400" spc="-30" dirty="0">
                          <a:solidFill>
                            <a:srgbClr val="002D5F"/>
                          </a:solidFill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2400" spc="-5" dirty="0">
                          <a:solidFill>
                            <a:srgbClr val="002D5F"/>
                          </a:solidFill>
                          <a:latin typeface="Calibri Light"/>
                          <a:cs typeface="Calibri Light"/>
                        </a:rPr>
                        <a:t>žádosti</a:t>
                      </a:r>
                      <a:r>
                        <a:rPr sz="2400" spc="-20" dirty="0">
                          <a:solidFill>
                            <a:srgbClr val="002D5F"/>
                          </a:solidFill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2400" dirty="0">
                          <a:solidFill>
                            <a:srgbClr val="002D5F"/>
                          </a:solidFill>
                          <a:latin typeface="Calibri Light"/>
                          <a:cs typeface="Calibri Light"/>
                        </a:rPr>
                        <a:t>o</a:t>
                      </a:r>
                      <a:r>
                        <a:rPr sz="2400" spc="-25" dirty="0">
                          <a:solidFill>
                            <a:srgbClr val="002D5F"/>
                          </a:solidFill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2400" spc="-5" dirty="0">
                          <a:solidFill>
                            <a:srgbClr val="002D5F"/>
                          </a:solidFill>
                          <a:latin typeface="Calibri Light"/>
                          <a:cs typeface="Calibri Light"/>
                        </a:rPr>
                        <a:t>platbu</a:t>
                      </a:r>
                      <a:endParaRPr sz="2400" dirty="0">
                        <a:latin typeface="Calibri Light"/>
                        <a:cs typeface="Calibri Light"/>
                      </a:endParaRPr>
                    </a:p>
                  </a:txBody>
                  <a:tcPr marL="0" marR="0" marT="153035" marB="0" vert="vert270" anchor="ctr">
                    <a:lnL w="12700">
                      <a:solidFill>
                        <a:srgbClr val="002955"/>
                      </a:solidFill>
                      <a:prstDash val="solid"/>
                    </a:lnL>
                    <a:lnR w="12700">
                      <a:solidFill>
                        <a:srgbClr val="002955"/>
                      </a:solidFill>
                      <a:prstDash val="soli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002955"/>
                      </a:solidFill>
                      <a:prstDash val="solid"/>
                    </a:lnB>
                    <a:solidFill>
                      <a:srgbClr val="96C8FF"/>
                    </a:solidFill>
                  </a:tcPr>
                </a:tc>
                <a:tc rowSpan="8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2955"/>
                      </a:solidFill>
                      <a:prstDash val="soli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9050">
                      <a:solidFill>
                        <a:srgbClr val="00214A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214A"/>
                      </a:solidFill>
                      <a:prstDash val="solid"/>
                    </a:lnL>
                    <a:lnR w="12700">
                      <a:solidFill>
                        <a:srgbClr val="002955"/>
                      </a:solidFill>
                      <a:prstDash val="solid"/>
                    </a:lnR>
                    <a:lnT w="12700">
                      <a:solidFill>
                        <a:srgbClr val="00214A"/>
                      </a:solidFill>
                      <a:prstDash val="solid"/>
                    </a:lnT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02870" marB="0">
                    <a:lnL w="12700">
                      <a:solidFill>
                        <a:srgbClr val="002955"/>
                      </a:solidFill>
                      <a:prstDash val="solid"/>
                    </a:lnL>
                    <a:lnR w="12700">
                      <a:solidFill>
                        <a:srgbClr val="002955"/>
                      </a:solidFill>
                      <a:prstDash val="solid"/>
                    </a:lnR>
                    <a:lnT w="12700">
                      <a:solidFill>
                        <a:srgbClr val="002955"/>
                      </a:solidFill>
                      <a:prstDash val="solid"/>
                    </a:lnT>
                    <a:lnB w="12700">
                      <a:solidFill>
                        <a:srgbClr val="002955"/>
                      </a:solidFill>
                      <a:prstDash val="solid"/>
                    </a:lnB>
                    <a:solidFill>
                      <a:srgbClr val="96C8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38684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53035" marB="0" vert="vert270">
                    <a:lnL w="12700">
                      <a:solidFill>
                        <a:srgbClr val="002955"/>
                      </a:solidFill>
                      <a:prstDash val="solid"/>
                    </a:lnL>
                    <a:lnR w="12700">
                      <a:solidFill>
                        <a:srgbClr val="002955"/>
                      </a:solidFill>
                      <a:prstDash val="solid"/>
                    </a:lnR>
                    <a:lnT w="12700">
                      <a:solidFill>
                        <a:srgbClr val="002955"/>
                      </a:solidFill>
                      <a:prstDash val="solid"/>
                    </a:lnT>
                    <a:lnB w="12700">
                      <a:solidFill>
                        <a:srgbClr val="002955"/>
                      </a:solidFill>
                      <a:prstDash val="solid"/>
                    </a:lnB>
                    <a:solidFill>
                      <a:srgbClr val="96C8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2955"/>
                      </a:solidFill>
                      <a:prstDash val="solid"/>
                    </a:lnL>
                    <a:lnB w="19050">
                      <a:solidFill>
                        <a:srgbClr val="00214A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214A"/>
                      </a:solidFill>
                      <a:prstDash val="solid"/>
                    </a:ln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97179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53035" marB="0" vert="vert270">
                    <a:lnL w="12700">
                      <a:solidFill>
                        <a:srgbClr val="002955"/>
                      </a:solidFill>
                      <a:prstDash val="solid"/>
                    </a:lnL>
                    <a:lnR w="12700">
                      <a:solidFill>
                        <a:srgbClr val="002955"/>
                      </a:solidFill>
                      <a:prstDash val="solid"/>
                    </a:lnR>
                    <a:lnT w="12700">
                      <a:solidFill>
                        <a:srgbClr val="002955"/>
                      </a:solidFill>
                      <a:prstDash val="solid"/>
                    </a:lnT>
                    <a:lnB w="12700">
                      <a:solidFill>
                        <a:srgbClr val="002955"/>
                      </a:solidFill>
                      <a:prstDash val="solid"/>
                    </a:lnB>
                    <a:solidFill>
                      <a:srgbClr val="96C8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2955"/>
                      </a:solidFill>
                      <a:prstDash val="solid"/>
                    </a:lnL>
                    <a:lnB w="19050">
                      <a:solidFill>
                        <a:srgbClr val="00214A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214A"/>
                      </a:solidFill>
                      <a:prstDash val="solid"/>
                    </a:lnL>
                    <a:lnR w="12700">
                      <a:solidFill>
                        <a:srgbClr val="002955"/>
                      </a:solidFill>
                      <a:prstDash val="solid"/>
                    </a:lnR>
                    <a:lnB w="12700">
                      <a:solidFill>
                        <a:srgbClr val="00214A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50">
                        <a:latin typeface="Times New Roman"/>
                        <a:cs typeface="Times New Roman"/>
                      </a:endParaRPr>
                    </a:p>
                    <a:p>
                      <a:pPr marL="354330">
                        <a:lnSpc>
                          <a:spcPct val="100000"/>
                        </a:lnSpc>
                      </a:pPr>
                      <a:r>
                        <a:rPr sz="1200" spc="-10" dirty="0">
                          <a:solidFill>
                            <a:srgbClr val="002D5F"/>
                          </a:solidFill>
                          <a:latin typeface="Calibri Light"/>
                          <a:cs typeface="Calibri Light"/>
                        </a:rPr>
                        <a:t>Kopie </a:t>
                      </a:r>
                      <a:r>
                        <a:rPr sz="1200" dirty="0">
                          <a:solidFill>
                            <a:srgbClr val="002D5F"/>
                          </a:solidFill>
                          <a:latin typeface="Calibri Light"/>
                          <a:cs typeface="Calibri Light"/>
                        </a:rPr>
                        <a:t>smlouvy</a:t>
                      </a:r>
                      <a:r>
                        <a:rPr sz="1200" spc="-15" dirty="0">
                          <a:solidFill>
                            <a:srgbClr val="002D5F"/>
                          </a:solidFill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solidFill>
                            <a:srgbClr val="002D5F"/>
                          </a:solidFill>
                          <a:latin typeface="Calibri Light"/>
                          <a:cs typeface="Calibri Light"/>
                        </a:rPr>
                        <a:t>o</a:t>
                      </a:r>
                      <a:r>
                        <a:rPr sz="1200" spc="-15" dirty="0">
                          <a:solidFill>
                            <a:srgbClr val="002D5F"/>
                          </a:solidFill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spc="-5" dirty="0">
                          <a:solidFill>
                            <a:srgbClr val="002D5F"/>
                          </a:solidFill>
                          <a:latin typeface="Calibri Light"/>
                          <a:cs typeface="Calibri Light"/>
                        </a:rPr>
                        <a:t>BÚ.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5715" marB="0">
                    <a:lnL w="12700">
                      <a:solidFill>
                        <a:srgbClr val="002955"/>
                      </a:solidFill>
                      <a:prstDash val="solid"/>
                    </a:lnL>
                    <a:lnR w="12700">
                      <a:solidFill>
                        <a:srgbClr val="002955"/>
                      </a:solidFill>
                      <a:prstDash val="solid"/>
                    </a:lnR>
                    <a:lnT w="12700">
                      <a:solidFill>
                        <a:srgbClr val="002955"/>
                      </a:solidFill>
                      <a:prstDash val="solid"/>
                    </a:lnT>
                    <a:lnB w="12700">
                      <a:solidFill>
                        <a:srgbClr val="002955"/>
                      </a:solidFill>
                      <a:prstDash val="solid"/>
                    </a:lnB>
                    <a:solidFill>
                      <a:srgbClr val="96C8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95656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53035" marB="0" vert="vert270">
                    <a:lnL w="12700">
                      <a:solidFill>
                        <a:srgbClr val="002955"/>
                      </a:solidFill>
                      <a:prstDash val="solid"/>
                    </a:lnL>
                    <a:lnR w="12700">
                      <a:solidFill>
                        <a:srgbClr val="002955"/>
                      </a:solidFill>
                      <a:prstDash val="solid"/>
                    </a:lnR>
                    <a:lnT w="12700">
                      <a:solidFill>
                        <a:srgbClr val="002955"/>
                      </a:solidFill>
                      <a:prstDash val="solid"/>
                    </a:lnT>
                    <a:lnB w="12700">
                      <a:solidFill>
                        <a:srgbClr val="002955"/>
                      </a:solidFill>
                      <a:prstDash val="solid"/>
                    </a:lnB>
                    <a:solidFill>
                      <a:srgbClr val="96C8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2955"/>
                      </a:solidFill>
                      <a:prstDash val="solid"/>
                    </a:lnL>
                    <a:lnB w="19050">
                      <a:solidFill>
                        <a:srgbClr val="00214A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214A"/>
                      </a:solidFill>
                      <a:prstDash val="solid"/>
                    </a:lnL>
                    <a:lnR w="12700">
                      <a:solidFill>
                        <a:srgbClr val="002955"/>
                      </a:solidFill>
                      <a:prstDash val="solid"/>
                    </a:lnR>
                    <a:lnT w="12700">
                      <a:solidFill>
                        <a:srgbClr val="00214A"/>
                      </a:solidFill>
                      <a:prstDash val="solid"/>
                    </a:lnT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5715" marB="0">
                    <a:lnL w="12700">
                      <a:solidFill>
                        <a:srgbClr val="002955"/>
                      </a:solidFill>
                      <a:prstDash val="solid"/>
                    </a:lnL>
                    <a:lnR w="12700">
                      <a:solidFill>
                        <a:srgbClr val="002955"/>
                      </a:solidFill>
                      <a:prstDash val="solid"/>
                    </a:lnR>
                    <a:lnT w="12700">
                      <a:solidFill>
                        <a:srgbClr val="002955"/>
                      </a:solidFill>
                      <a:prstDash val="solid"/>
                    </a:lnT>
                    <a:lnB w="12700">
                      <a:solidFill>
                        <a:srgbClr val="002955"/>
                      </a:solidFill>
                      <a:prstDash val="solid"/>
                    </a:lnB>
                    <a:solidFill>
                      <a:srgbClr val="96C8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49351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53035" marB="0" vert="vert270">
                    <a:lnL w="12700">
                      <a:solidFill>
                        <a:srgbClr val="002955"/>
                      </a:solidFill>
                      <a:prstDash val="solid"/>
                    </a:lnL>
                    <a:lnR w="12700">
                      <a:solidFill>
                        <a:srgbClr val="002955"/>
                      </a:solidFill>
                      <a:prstDash val="solid"/>
                    </a:lnR>
                    <a:lnT w="12700">
                      <a:solidFill>
                        <a:srgbClr val="002955"/>
                      </a:solidFill>
                      <a:prstDash val="solid"/>
                    </a:lnT>
                    <a:lnB w="12700">
                      <a:solidFill>
                        <a:srgbClr val="002955"/>
                      </a:solidFill>
                      <a:prstDash val="solid"/>
                    </a:lnB>
                    <a:solidFill>
                      <a:srgbClr val="96C8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2955"/>
                      </a:solidFill>
                      <a:prstDash val="solid"/>
                    </a:lnL>
                    <a:lnB w="19050">
                      <a:solidFill>
                        <a:srgbClr val="00214A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214A"/>
                      </a:solidFill>
                      <a:prstDash val="solid"/>
                    </a:ln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95656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53035" marB="0" vert="vert270">
                    <a:lnL w="12700">
                      <a:solidFill>
                        <a:srgbClr val="002955"/>
                      </a:solidFill>
                      <a:prstDash val="solid"/>
                    </a:lnL>
                    <a:lnR w="12700">
                      <a:solidFill>
                        <a:srgbClr val="002955"/>
                      </a:solidFill>
                      <a:prstDash val="solid"/>
                    </a:lnR>
                    <a:lnT w="12700">
                      <a:solidFill>
                        <a:srgbClr val="002955"/>
                      </a:solidFill>
                      <a:prstDash val="solid"/>
                    </a:lnT>
                    <a:lnB w="12700">
                      <a:solidFill>
                        <a:srgbClr val="002955"/>
                      </a:solidFill>
                      <a:prstDash val="solid"/>
                    </a:lnB>
                    <a:solidFill>
                      <a:srgbClr val="96C8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2955"/>
                      </a:solidFill>
                      <a:prstDash val="solid"/>
                    </a:lnL>
                    <a:lnB w="19050">
                      <a:solidFill>
                        <a:srgbClr val="00214A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214A"/>
                      </a:solidFill>
                      <a:prstDash val="solid"/>
                    </a:lnL>
                    <a:lnR w="12700">
                      <a:solidFill>
                        <a:srgbClr val="002955"/>
                      </a:solidFill>
                      <a:prstDash val="solid"/>
                    </a:lnR>
                    <a:lnB w="12700">
                      <a:solidFill>
                        <a:srgbClr val="00214A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endParaRPr sz="1250">
                        <a:latin typeface="Times New Roman"/>
                        <a:cs typeface="Times New Roman"/>
                      </a:endParaRPr>
                    </a:p>
                    <a:p>
                      <a:pPr marL="211454">
                        <a:lnSpc>
                          <a:spcPct val="100000"/>
                        </a:lnSpc>
                      </a:pPr>
                      <a:r>
                        <a:rPr sz="1200" spc="-10" dirty="0">
                          <a:solidFill>
                            <a:srgbClr val="002D5F"/>
                          </a:solidFill>
                          <a:latin typeface="Calibri Light"/>
                          <a:cs typeface="Calibri Light"/>
                        </a:rPr>
                        <a:t>Kopie </a:t>
                      </a:r>
                      <a:r>
                        <a:rPr sz="1200" spc="-20" dirty="0">
                          <a:solidFill>
                            <a:srgbClr val="002D5F"/>
                          </a:solidFill>
                          <a:latin typeface="Calibri Light"/>
                          <a:cs typeface="Calibri Light"/>
                        </a:rPr>
                        <a:t>smluv, </a:t>
                      </a:r>
                      <a:r>
                        <a:rPr sz="1200" spc="-10" dirty="0">
                          <a:solidFill>
                            <a:srgbClr val="002D5F"/>
                          </a:solidFill>
                          <a:latin typeface="Calibri Light"/>
                          <a:cs typeface="Calibri Light"/>
                        </a:rPr>
                        <a:t>objednávek.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4445" marB="0">
                    <a:lnL w="12700">
                      <a:solidFill>
                        <a:srgbClr val="002955"/>
                      </a:solidFill>
                      <a:prstDash val="solid"/>
                    </a:lnL>
                    <a:lnR w="12700">
                      <a:solidFill>
                        <a:srgbClr val="002955"/>
                      </a:solidFill>
                      <a:prstDash val="solid"/>
                    </a:lnR>
                    <a:lnT w="12700">
                      <a:solidFill>
                        <a:srgbClr val="002955"/>
                      </a:solidFill>
                      <a:prstDash val="solid"/>
                    </a:lnT>
                    <a:lnB w="12700">
                      <a:solidFill>
                        <a:srgbClr val="002955"/>
                      </a:solidFill>
                      <a:prstDash val="solid"/>
                    </a:lnB>
                    <a:solidFill>
                      <a:srgbClr val="96C8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9718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53035" marB="0" vert="vert270">
                    <a:lnL w="12700">
                      <a:solidFill>
                        <a:srgbClr val="002955"/>
                      </a:solidFill>
                      <a:prstDash val="solid"/>
                    </a:lnL>
                    <a:lnR w="12700">
                      <a:solidFill>
                        <a:srgbClr val="002955"/>
                      </a:solidFill>
                      <a:prstDash val="solid"/>
                    </a:lnR>
                    <a:lnT w="12700">
                      <a:solidFill>
                        <a:srgbClr val="002955"/>
                      </a:solidFill>
                      <a:prstDash val="solid"/>
                    </a:lnT>
                    <a:lnB w="12700">
                      <a:solidFill>
                        <a:srgbClr val="002955"/>
                      </a:solidFill>
                      <a:prstDash val="solid"/>
                    </a:lnB>
                    <a:solidFill>
                      <a:srgbClr val="96C8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2955"/>
                      </a:solidFill>
                      <a:prstDash val="solid"/>
                    </a:lnL>
                    <a:lnB w="19050">
                      <a:solidFill>
                        <a:srgbClr val="00214A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214A"/>
                      </a:solidFill>
                      <a:prstDash val="solid"/>
                    </a:lnL>
                    <a:lnR w="12700">
                      <a:solidFill>
                        <a:srgbClr val="002955"/>
                      </a:solidFill>
                      <a:prstDash val="solid"/>
                    </a:lnR>
                    <a:lnT w="12700">
                      <a:solidFill>
                        <a:srgbClr val="00214A"/>
                      </a:solidFill>
                      <a:prstDash val="solid"/>
                    </a:lnT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4445" marB="0">
                    <a:lnL w="12700">
                      <a:solidFill>
                        <a:srgbClr val="002955"/>
                      </a:solidFill>
                      <a:prstDash val="solid"/>
                    </a:lnL>
                    <a:lnR w="12700">
                      <a:solidFill>
                        <a:srgbClr val="002955"/>
                      </a:solidFill>
                      <a:prstDash val="solid"/>
                    </a:lnR>
                    <a:lnT w="12700">
                      <a:solidFill>
                        <a:srgbClr val="002955"/>
                      </a:solidFill>
                      <a:prstDash val="solid"/>
                    </a:lnT>
                    <a:lnB w="12700">
                      <a:solidFill>
                        <a:srgbClr val="002955"/>
                      </a:solidFill>
                      <a:prstDash val="solid"/>
                    </a:lnB>
                    <a:solidFill>
                      <a:srgbClr val="96C8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73342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53035" marB="0" vert="vert270">
                    <a:lnL w="12700">
                      <a:solidFill>
                        <a:srgbClr val="002955"/>
                      </a:solidFill>
                      <a:prstDash val="solid"/>
                    </a:lnL>
                    <a:lnR w="12700">
                      <a:solidFill>
                        <a:srgbClr val="002955"/>
                      </a:solidFill>
                      <a:prstDash val="solid"/>
                    </a:lnR>
                    <a:lnT w="12700">
                      <a:solidFill>
                        <a:srgbClr val="002955"/>
                      </a:solidFill>
                      <a:prstDash val="solid"/>
                    </a:lnT>
                    <a:lnB w="12700">
                      <a:solidFill>
                        <a:srgbClr val="002955"/>
                      </a:solidFill>
                      <a:prstDash val="solid"/>
                    </a:lnB>
                    <a:solidFill>
                      <a:srgbClr val="96C8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2955"/>
                      </a:solidFill>
                      <a:prstDash val="solid"/>
                    </a:lnL>
                    <a:lnB w="19050">
                      <a:solidFill>
                        <a:srgbClr val="00214A"/>
                      </a:solidFill>
                      <a:prstDash val="solid"/>
                    </a:lnB>
                  </a:tcPr>
                </a:tc>
                <a:tc rowSpan="2"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214A"/>
                      </a:solidFill>
                      <a:prstDash val="solid"/>
                    </a:lnL>
                  </a:tcPr>
                </a:tc>
                <a:tc rowSpan="2"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7448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53035" marB="0" vert="vert270">
                    <a:lnL w="12700">
                      <a:solidFill>
                        <a:srgbClr val="002955"/>
                      </a:solidFill>
                      <a:prstDash val="solid"/>
                    </a:lnL>
                    <a:lnR w="12700">
                      <a:solidFill>
                        <a:srgbClr val="002955"/>
                      </a:solidFill>
                      <a:prstDash val="solid"/>
                    </a:lnR>
                    <a:lnT w="12700">
                      <a:solidFill>
                        <a:srgbClr val="002955"/>
                      </a:solidFill>
                      <a:prstDash val="solid"/>
                    </a:lnT>
                    <a:lnB w="12700">
                      <a:solidFill>
                        <a:srgbClr val="002955"/>
                      </a:solidFill>
                      <a:prstDash val="solid"/>
                    </a:lnB>
                    <a:solidFill>
                      <a:srgbClr val="96C8FF"/>
                    </a:solidFill>
                  </a:tcPr>
                </a:tc>
                <a:tc rowSpan="8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2955"/>
                      </a:solidFill>
                      <a:prstDash val="solid"/>
                    </a:lnL>
                    <a:lnR w="12700">
                      <a:solidFill>
                        <a:srgbClr val="00214A"/>
                      </a:solidFill>
                      <a:prstDash val="solid"/>
                    </a:lnR>
                    <a:lnT w="19050">
                      <a:solidFill>
                        <a:srgbClr val="00214A"/>
                      </a:solidFill>
                      <a:prstDash val="solid"/>
                    </a:lnT>
                  </a:tcPr>
                </a:tc>
                <a:tc gridSpan="2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214A"/>
                      </a:solidFill>
                      <a:prstDash val="solid"/>
                    </a:lnL>
                  </a:tcPr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95783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53035" marB="0" vert="vert270">
                    <a:lnL w="12700">
                      <a:solidFill>
                        <a:srgbClr val="002955"/>
                      </a:solidFill>
                      <a:prstDash val="solid"/>
                    </a:lnL>
                    <a:lnR w="12700">
                      <a:solidFill>
                        <a:srgbClr val="002955"/>
                      </a:solidFill>
                      <a:prstDash val="solid"/>
                    </a:lnR>
                    <a:lnT w="12700">
                      <a:solidFill>
                        <a:srgbClr val="002955"/>
                      </a:solidFill>
                      <a:prstDash val="solid"/>
                    </a:lnT>
                    <a:lnB w="12700">
                      <a:solidFill>
                        <a:srgbClr val="002955"/>
                      </a:solidFill>
                      <a:prstDash val="solid"/>
                    </a:lnB>
                    <a:solidFill>
                      <a:srgbClr val="96C8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2955"/>
                      </a:solidFill>
                      <a:prstDash val="solid"/>
                    </a:lnL>
                    <a:lnR w="12700">
                      <a:solidFill>
                        <a:srgbClr val="00214A"/>
                      </a:solidFill>
                      <a:prstDash val="solid"/>
                    </a:lnR>
                    <a:lnT w="19050">
                      <a:solidFill>
                        <a:srgbClr val="00214A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214A"/>
                      </a:solidFill>
                      <a:prstDash val="solid"/>
                    </a:lnL>
                    <a:lnR w="12700">
                      <a:solidFill>
                        <a:srgbClr val="002955"/>
                      </a:solidFill>
                      <a:prstDash val="solid"/>
                    </a:lnR>
                    <a:lnB w="12700">
                      <a:solidFill>
                        <a:srgbClr val="00214A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endParaRPr sz="1250">
                        <a:latin typeface="Times New Roman"/>
                        <a:cs typeface="Times New Roman"/>
                      </a:endParaRPr>
                    </a:p>
                    <a:p>
                      <a:pPr marL="156210">
                        <a:lnSpc>
                          <a:spcPct val="100000"/>
                        </a:lnSpc>
                      </a:pPr>
                      <a:r>
                        <a:rPr sz="1200" dirty="0">
                          <a:solidFill>
                            <a:srgbClr val="002D5F"/>
                          </a:solidFill>
                          <a:latin typeface="Calibri Light"/>
                          <a:cs typeface="Calibri Light"/>
                        </a:rPr>
                        <a:t>Plná</a:t>
                      </a:r>
                      <a:r>
                        <a:rPr sz="1200" spc="-15" dirty="0">
                          <a:solidFill>
                            <a:srgbClr val="002D5F"/>
                          </a:solidFill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solidFill>
                            <a:srgbClr val="002D5F"/>
                          </a:solidFill>
                          <a:latin typeface="Calibri Light"/>
                          <a:cs typeface="Calibri Light"/>
                        </a:rPr>
                        <a:t>moc</a:t>
                      </a:r>
                      <a:r>
                        <a:rPr sz="1200" spc="-20" dirty="0">
                          <a:solidFill>
                            <a:srgbClr val="002D5F"/>
                          </a:solidFill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spc="-10" dirty="0">
                          <a:solidFill>
                            <a:srgbClr val="002D5F"/>
                          </a:solidFill>
                          <a:latin typeface="Calibri Light"/>
                          <a:cs typeface="Calibri Light"/>
                        </a:rPr>
                        <a:t>pro</a:t>
                      </a:r>
                      <a:r>
                        <a:rPr sz="1200" spc="-20" dirty="0">
                          <a:solidFill>
                            <a:srgbClr val="002D5F"/>
                          </a:solidFill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spc="-5" dirty="0">
                          <a:solidFill>
                            <a:srgbClr val="002D5F"/>
                          </a:solidFill>
                          <a:latin typeface="Calibri Light"/>
                          <a:cs typeface="Calibri Light"/>
                        </a:rPr>
                        <a:t>podání</a:t>
                      </a:r>
                      <a:r>
                        <a:rPr sz="1200" spc="-20" dirty="0">
                          <a:solidFill>
                            <a:srgbClr val="002D5F"/>
                          </a:solidFill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spc="-5" dirty="0">
                          <a:solidFill>
                            <a:srgbClr val="002D5F"/>
                          </a:solidFill>
                          <a:latin typeface="Calibri Light"/>
                          <a:cs typeface="Calibri Light"/>
                        </a:rPr>
                        <a:t>ŽOPL.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4445" marB="0">
                    <a:lnL w="12700">
                      <a:solidFill>
                        <a:srgbClr val="002955"/>
                      </a:solidFill>
                      <a:prstDash val="solid"/>
                    </a:lnL>
                    <a:lnR w="12700">
                      <a:solidFill>
                        <a:srgbClr val="002955"/>
                      </a:solidFill>
                      <a:prstDash val="solid"/>
                    </a:lnR>
                    <a:lnT w="12700">
                      <a:solidFill>
                        <a:srgbClr val="002955"/>
                      </a:solidFill>
                      <a:prstDash val="solid"/>
                    </a:lnT>
                    <a:lnB w="12700">
                      <a:solidFill>
                        <a:srgbClr val="002955"/>
                      </a:solidFill>
                      <a:prstDash val="solid"/>
                    </a:lnB>
                    <a:solidFill>
                      <a:srgbClr val="96C8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97052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53035" marB="0" vert="vert270">
                    <a:lnL w="12700">
                      <a:solidFill>
                        <a:srgbClr val="002955"/>
                      </a:solidFill>
                      <a:prstDash val="solid"/>
                    </a:lnL>
                    <a:lnR w="12700">
                      <a:solidFill>
                        <a:srgbClr val="002955"/>
                      </a:solidFill>
                      <a:prstDash val="solid"/>
                    </a:lnR>
                    <a:lnT w="12700">
                      <a:solidFill>
                        <a:srgbClr val="002955"/>
                      </a:solidFill>
                      <a:prstDash val="solid"/>
                    </a:lnT>
                    <a:lnB w="12700">
                      <a:solidFill>
                        <a:srgbClr val="002955"/>
                      </a:solidFill>
                      <a:prstDash val="solid"/>
                    </a:lnB>
                    <a:solidFill>
                      <a:srgbClr val="96C8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2955"/>
                      </a:solidFill>
                      <a:prstDash val="solid"/>
                    </a:lnL>
                    <a:lnR w="12700">
                      <a:solidFill>
                        <a:srgbClr val="00214A"/>
                      </a:solidFill>
                      <a:prstDash val="solid"/>
                    </a:lnR>
                    <a:lnT w="19050">
                      <a:solidFill>
                        <a:srgbClr val="00214A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214A"/>
                      </a:solidFill>
                      <a:prstDash val="solid"/>
                    </a:lnL>
                    <a:lnR w="12700">
                      <a:solidFill>
                        <a:srgbClr val="002955"/>
                      </a:solidFill>
                      <a:prstDash val="solid"/>
                    </a:lnR>
                    <a:lnT w="12700">
                      <a:solidFill>
                        <a:srgbClr val="00214A"/>
                      </a:solidFill>
                      <a:prstDash val="solid"/>
                    </a:lnT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4445" marB="0">
                    <a:lnL w="12700">
                      <a:solidFill>
                        <a:srgbClr val="002955"/>
                      </a:solidFill>
                      <a:prstDash val="solid"/>
                    </a:lnL>
                    <a:lnR w="12700">
                      <a:solidFill>
                        <a:srgbClr val="002955"/>
                      </a:solidFill>
                      <a:prstDash val="solid"/>
                    </a:lnR>
                    <a:lnT w="12700">
                      <a:solidFill>
                        <a:srgbClr val="002955"/>
                      </a:solidFill>
                      <a:prstDash val="solid"/>
                    </a:lnT>
                    <a:lnB w="12700">
                      <a:solidFill>
                        <a:srgbClr val="002955"/>
                      </a:solidFill>
                      <a:prstDash val="solid"/>
                    </a:lnB>
                    <a:solidFill>
                      <a:srgbClr val="96C8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147828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53035" marB="0" vert="vert270">
                    <a:lnL w="12700">
                      <a:solidFill>
                        <a:srgbClr val="002955"/>
                      </a:solidFill>
                      <a:prstDash val="solid"/>
                    </a:lnL>
                    <a:lnR w="12700">
                      <a:solidFill>
                        <a:srgbClr val="002955"/>
                      </a:solidFill>
                      <a:prstDash val="solid"/>
                    </a:lnR>
                    <a:lnT w="12700">
                      <a:solidFill>
                        <a:srgbClr val="002955"/>
                      </a:solidFill>
                      <a:prstDash val="solid"/>
                    </a:lnT>
                    <a:lnB w="12700">
                      <a:solidFill>
                        <a:srgbClr val="002955"/>
                      </a:solidFill>
                      <a:prstDash val="solid"/>
                    </a:lnB>
                    <a:solidFill>
                      <a:srgbClr val="96C8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2955"/>
                      </a:solidFill>
                      <a:prstDash val="solid"/>
                    </a:lnL>
                    <a:lnR w="12700">
                      <a:solidFill>
                        <a:srgbClr val="00214A"/>
                      </a:solidFill>
                      <a:prstDash val="solid"/>
                    </a:lnR>
                    <a:lnT w="19050">
                      <a:solidFill>
                        <a:srgbClr val="00214A"/>
                      </a:solidFill>
                      <a:prstDash val="solid"/>
                    </a:lnT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214A"/>
                      </a:solidFill>
                      <a:prstDash val="solid"/>
                    </a:ln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96024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53035" marB="0" vert="vert270">
                    <a:lnL w="12700">
                      <a:solidFill>
                        <a:srgbClr val="002955"/>
                      </a:solidFill>
                      <a:prstDash val="solid"/>
                    </a:lnL>
                    <a:lnR w="12700">
                      <a:solidFill>
                        <a:srgbClr val="002955"/>
                      </a:solidFill>
                      <a:prstDash val="solid"/>
                    </a:lnR>
                    <a:lnT w="12700">
                      <a:solidFill>
                        <a:srgbClr val="002955"/>
                      </a:solidFill>
                      <a:prstDash val="solid"/>
                    </a:lnT>
                    <a:lnB w="12700">
                      <a:solidFill>
                        <a:srgbClr val="002955"/>
                      </a:solidFill>
                      <a:prstDash val="solid"/>
                    </a:lnB>
                    <a:solidFill>
                      <a:srgbClr val="96C8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2955"/>
                      </a:solidFill>
                      <a:prstDash val="solid"/>
                    </a:lnL>
                    <a:lnR w="12700">
                      <a:solidFill>
                        <a:srgbClr val="00214A"/>
                      </a:solidFill>
                      <a:prstDash val="solid"/>
                    </a:lnR>
                    <a:lnT w="19050">
                      <a:solidFill>
                        <a:srgbClr val="00214A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214A"/>
                      </a:solidFill>
                      <a:prstDash val="solid"/>
                    </a:lnL>
                    <a:lnR w="12700">
                      <a:solidFill>
                        <a:srgbClr val="002955"/>
                      </a:solidFill>
                      <a:prstDash val="solid"/>
                    </a:lnR>
                    <a:lnB w="12700">
                      <a:solidFill>
                        <a:srgbClr val="00214A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 marL="375920" indent="-358140">
                        <a:lnSpc>
                          <a:spcPts val="1320"/>
                        </a:lnSpc>
                        <a:spcBef>
                          <a:spcPts val="965"/>
                        </a:spcBef>
                      </a:pPr>
                      <a:r>
                        <a:rPr sz="1200" spc="-10" dirty="0">
                          <a:solidFill>
                            <a:srgbClr val="002D5F"/>
                          </a:solidFill>
                          <a:latin typeface="Calibri Light"/>
                          <a:cs typeface="Calibri Light"/>
                        </a:rPr>
                        <a:t>Kopie </a:t>
                      </a:r>
                      <a:r>
                        <a:rPr sz="1200" dirty="0">
                          <a:solidFill>
                            <a:srgbClr val="002D5F"/>
                          </a:solidFill>
                          <a:latin typeface="Calibri Light"/>
                          <a:cs typeface="Calibri Light"/>
                        </a:rPr>
                        <a:t>účetní </a:t>
                      </a:r>
                      <a:r>
                        <a:rPr sz="1200" spc="-10" dirty="0">
                          <a:solidFill>
                            <a:srgbClr val="002D5F"/>
                          </a:solidFill>
                          <a:latin typeface="Calibri Light"/>
                          <a:cs typeface="Calibri Light"/>
                        </a:rPr>
                        <a:t>sestavy </a:t>
                      </a:r>
                      <a:r>
                        <a:rPr sz="1200" spc="-5" dirty="0">
                          <a:solidFill>
                            <a:srgbClr val="002D5F"/>
                          </a:solidFill>
                          <a:latin typeface="Calibri Light"/>
                          <a:cs typeface="Calibri Light"/>
                        </a:rPr>
                        <a:t>dokládající </a:t>
                      </a:r>
                      <a:r>
                        <a:rPr sz="1200" spc="-260" dirty="0">
                          <a:solidFill>
                            <a:srgbClr val="002D5F"/>
                          </a:solidFill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spc="-5" dirty="0">
                          <a:solidFill>
                            <a:srgbClr val="002D5F"/>
                          </a:solidFill>
                          <a:latin typeface="Calibri Light"/>
                          <a:cs typeface="Calibri Light"/>
                        </a:rPr>
                        <a:t>analytické</a:t>
                      </a:r>
                      <a:r>
                        <a:rPr sz="1200" spc="-15" dirty="0">
                          <a:solidFill>
                            <a:srgbClr val="002D5F"/>
                          </a:solidFill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spc="-5" dirty="0">
                          <a:solidFill>
                            <a:srgbClr val="002D5F"/>
                          </a:solidFill>
                          <a:latin typeface="Calibri Light"/>
                          <a:cs typeface="Calibri Light"/>
                        </a:rPr>
                        <a:t>účtování.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122555" marB="0">
                    <a:lnL w="12700">
                      <a:solidFill>
                        <a:srgbClr val="002955"/>
                      </a:solidFill>
                      <a:prstDash val="solid"/>
                    </a:lnL>
                    <a:lnR w="12700">
                      <a:solidFill>
                        <a:srgbClr val="002955"/>
                      </a:solidFill>
                      <a:prstDash val="solid"/>
                    </a:lnR>
                    <a:lnT w="12700">
                      <a:solidFill>
                        <a:srgbClr val="002955"/>
                      </a:solidFill>
                      <a:prstDash val="solid"/>
                    </a:lnT>
                    <a:lnB w="12700">
                      <a:solidFill>
                        <a:srgbClr val="002955"/>
                      </a:solidFill>
                      <a:prstDash val="solid"/>
                    </a:lnB>
                    <a:solidFill>
                      <a:srgbClr val="96C8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96811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53035" marB="0" vert="vert270">
                    <a:lnL w="12700">
                      <a:solidFill>
                        <a:srgbClr val="002955"/>
                      </a:solidFill>
                      <a:prstDash val="solid"/>
                    </a:lnL>
                    <a:lnR w="12700">
                      <a:solidFill>
                        <a:srgbClr val="002955"/>
                      </a:solidFill>
                      <a:prstDash val="solid"/>
                    </a:lnR>
                    <a:lnT w="12700">
                      <a:solidFill>
                        <a:srgbClr val="002955"/>
                      </a:solidFill>
                      <a:prstDash val="solid"/>
                    </a:lnT>
                    <a:lnB w="12700">
                      <a:solidFill>
                        <a:srgbClr val="002955"/>
                      </a:solidFill>
                      <a:prstDash val="solid"/>
                    </a:lnB>
                    <a:solidFill>
                      <a:srgbClr val="96C8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2955"/>
                      </a:solidFill>
                      <a:prstDash val="solid"/>
                    </a:lnL>
                    <a:lnR w="12700">
                      <a:solidFill>
                        <a:srgbClr val="00214A"/>
                      </a:solidFill>
                      <a:prstDash val="solid"/>
                    </a:lnR>
                    <a:lnT w="19050">
                      <a:solidFill>
                        <a:srgbClr val="00214A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214A"/>
                      </a:solidFill>
                      <a:prstDash val="solid"/>
                    </a:lnL>
                    <a:lnR w="12700">
                      <a:solidFill>
                        <a:srgbClr val="002955"/>
                      </a:solidFill>
                      <a:prstDash val="solid"/>
                    </a:lnR>
                    <a:lnT w="12700">
                      <a:solidFill>
                        <a:srgbClr val="00214A"/>
                      </a:solidFill>
                      <a:prstDash val="solid"/>
                    </a:lnT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22555" marB="0">
                    <a:lnL w="12700">
                      <a:solidFill>
                        <a:srgbClr val="002955"/>
                      </a:solidFill>
                      <a:prstDash val="solid"/>
                    </a:lnL>
                    <a:lnR w="12700">
                      <a:solidFill>
                        <a:srgbClr val="002955"/>
                      </a:solidFill>
                      <a:prstDash val="solid"/>
                    </a:lnR>
                    <a:lnT w="12700">
                      <a:solidFill>
                        <a:srgbClr val="002955"/>
                      </a:solidFill>
                      <a:prstDash val="solid"/>
                    </a:lnT>
                    <a:lnB w="12700">
                      <a:solidFill>
                        <a:srgbClr val="002955"/>
                      </a:solidFill>
                      <a:prstDash val="solid"/>
                    </a:lnB>
                    <a:solidFill>
                      <a:srgbClr val="96C8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147828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53035" marB="0" vert="vert270">
                    <a:lnL w="12700">
                      <a:solidFill>
                        <a:srgbClr val="002955"/>
                      </a:solidFill>
                      <a:prstDash val="solid"/>
                    </a:lnL>
                    <a:lnR w="12700">
                      <a:solidFill>
                        <a:srgbClr val="002955"/>
                      </a:solidFill>
                      <a:prstDash val="solid"/>
                    </a:lnR>
                    <a:lnT w="12700">
                      <a:solidFill>
                        <a:srgbClr val="002955"/>
                      </a:solidFill>
                      <a:prstDash val="solid"/>
                    </a:lnT>
                    <a:lnB w="12700">
                      <a:solidFill>
                        <a:srgbClr val="002955"/>
                      </a:solidFill>
                      <a:prstDash val="solid"/>
                    </a:lnB>
                    <a:solidFill>
                      <a:srgbClr val="96C8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2955"/>
                      </a:solidFill>
                      <a:prstDash val="solid"/>
                    </a:lnL>
                    <a:lnR w="12700">
                      <a:solidFill>
                        <a:srgbClr val="00214A"/>
                      </a:solidFill>
                      <a:prstDash val="solid"/>
                    </a:lnR>
                    <a:lnT w="19050">
                      <a:solidFill>
                        <a:srgbClr val="00214A"/>
                      </a:solidFill>
                      <a:prstDash val="solid"/>
                    </a:lnT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214A"/>
                      </a:solidFill>
                      <a:prstDash val="solid"/>
                    </a:ln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18897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53035" marB="0" vert="vert270">
                    <a:lnL w="12700">
                      <a:solidFill>
                        <a:srgbClr val="002955"/>
                      </a:solidFill>
                      <a:prstDash val="solid"/>
                    </a:lnL>
                    <a:lnR w="12700">
                      <a:solidFill>
                        <a:srgbClr val="002955"/>
                      </a:solidFill>
                      <a:prstDash val="solid"/>
                    </a:lnR>
                    <a:lnT w="12700">
                      <a:solidFill>
                        <a:srgbClr val="002955"/>
                      </a:solidFill>
                      <a:prstDash val="solid"/>
                    </a:lnT>
                    <a:lnB w="12700">
                      <a:solidFill>
                        <a:srgbClr val="002955"/>
                      </a:solidFill>
                      <a:prstDash val="solid"/>
                    </a:lnB>
                    <a:solidFill>
                      <a:srgbClr val="96C8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2955"/>
                      </a:solidFill>
                      <a:prstDash val="solid"/>
                    </a:lnL>
                    <a:lnR w="12700">
                      <a:solidFill>
                        <a:srgbClr val="00214A"/>
                      </a:solidFill>
                      <a:prstDash val="solid"/>
                    </a:lnR>
                    <a:lnT w="19050">
                      <a:solidFill>
                        <a:srgbClr val="00214A"/>
                      </a:solidFill>
                      <a:prstDash val="solid"/>
                    </a:lnT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214A"/>
                      </a:solidFill>
                      <a:prstDash val="solid"/>
                    </a:lnL>
                    <a:lnR w="12700">
                      <a:solidFill>
                        <a:srgbClr val="002955"/>
                      </a:solidFill>
                      <a:prstDash val="solid"/>
                    </a:lnR>
                    <a:lnB w="12700">
                      <a:solidFill>
                        <a:srgbClr val="00214A"/>
                      </a:solidFill>
                      <a:prstDash val="solid"/>
                    </a:lnB>
                  </a:tcPr>
                </a:tc>
                <a:tc rowSpan="3">
                  <a:txBody>
                    <a:bodyPr/>
                    <a:lstStyle/>
                    <a:p>
                      <a:pPr marL="10795" algn="ctr">
                        <a:lnSpc>
                          <a:spcPts val="1380"/>
                        </a:lnSpc>
                        <a:spcBef>
                          <a:spcPts val="819"/>
                        </a:spcBef>
                      </a:pPr>
                      <a:r>
                        <a:rPr sz="1200" spc="-10" dirty="0">
                          <a:solidFill>
                            <a:srgbClr val="002D5F"/>
                          </a:solidFill>
                          <a:latin typeface="Calibri Light"/>
                          <a:cs typeface="Calibri Light"/>
                        </a:rPr>
                        <a:t>Fotodokumentace</a:t>
                      </a:r>
                      <a:r>
                        <a:rPr sz="1200" spc="-40" dirty="0">
                          <a:solidFill>
                            <a:srgbClr val="002D5F"/>
                          </a:solidFill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solidFill>
                            <a:srgbClr val="002D5F"/>
                          </a:solidFill>
                          <a:latin typeface="Calibri Light"/>
                          <a:cs typeface="Calibri Light"/>
                        </a:rPr>
                        <a:t>povinné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  <a:p>
                      <a:pPr marL="11430" algn="ctr">
                        <a:lnSpc>
                          <a:spcPts val="1380"/>
                        </a:lnSpc>
                      </a:pPr>
                      <a:r>
                        <a:rPr sz="1200" spc="-10" dirty="0">
                          <a:solidFill>
                            <a:srgbClr val="002D5F"/>
                          </a:solidFill>
                          <a:latin typeface="Calibri Light"/>
                          <a:cs typeface="Calibri Light"/>
                        </a:rPr>
                        <a:t>publicity.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104139" marB="0">
                    <a:lnL w="12700">
                      <a:solidFill>
                        <a:srgbClr val="002955"/>
                      </a:solidFill>
                      <a:prstDash val="solid"/>
                    </a:lnL>
                    <a:lnR w="12700">
                      <a:solidFill>
                        <a:srgbClr val="002955"/>
                      </a:solidFill>
                      <a:prstDash val="solid"/>
                    </a:lnR>
                    <a:lnT w="12700">
                      <a:solidFill>
                        <a:srgbClr val="002955"/>
                      </a:solidFill>
                      <a:prstDash val="solid"/>
                    </a:lnT>
                    <a:lnB w="12700">
                      <a:solidFill>
                        <a:srgbClr val="002955"/>
                      </a:solidFill>
                      <a:prstDash val="solid"/>
                    </a:lnB>
                    <a:solidFill>
                      <a:srgbClr val="96C8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107289"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12700">
                      <a:solidFill>
                        <a:srgbClr val="00214A"/>
                      </a:solidFill>
                      <a:prstDash val="solid"/>
                    </a:lnR>
                    <a:lnT w="12700" cap="flat" cmpd="sng" algn="ctr">
                      <a:solidFill>
                        <a:srgbClr val="0029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214A"/>
                      </a:solidFill>
                      <a:prstDash val="solid"/>
                    </a:lnL>
                    <a:lnR w="12700">
                      <a:solidFill>
                        <a:srgbClr val="002955"/>
                      </a:solidFill>
                      <a:prstDash val="solid"/>
                    </a:lnR>
                    <a:lnB w="12700">
                      <a:solidFill>
                        <a:srgbClr val="00214A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04139" marB="0">
                    <a:lnL w="12700">
                      <a:solidFill>
                        <a:srgbClr val="002955"/>
                      </a:solidFill>
                      <a:prstDash val="solid"/>
                    </a:lnL>
                    <a:lnR w="12700">
                      <a:solidFill>
                        <a:srgbClr val="002955"/>
                      </a:solidFill>
                      <a:prstDash val="solid"/>
                    </a:lnR>
                    <a:lnT w="12700">
                      <a:solidFill>
                        <a:srgbClr val="002955"/>
                      </a:solidFill>
                      <a:prstDash val="solid"/>
                    </a:lnT>
                    <a:lnB w="12700">
                      <a:solidFill>
                        <a:srgbClr val="002955"/>
                      </a:solidFill>
                      <a:prstDash val="solid"/>
                    </a:lnB>
                    <a:solidFill>
                      <a:srgbClr val="96C8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296570">
                <a:tc grid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12700">
                      <a:solidFill>
                        <a:srgbClr val="002955"/>
                      </a:solidFill>
                      <a:prstDash val="solid"/>
                    </a:lnR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04139" marB="0">
                    <a:lnL w="12700">
                      <a:solidFill>
                        <a:srgbClr val="002955"/>
                      </a:solidFill>
                      <a:prstDash val="solid"/>
                    </a:lnL>
                    <a:lnR w="12700">
                      <a:solidFill>
                        <a:srgbClr val="002955"/>
                      </a:solidFill>
                      <a:prstDash val="solid"/>
                    </a:lnR>
                    <a:lnT w="12700">
                      <a:solidFill>
                        <a:srgbClr val="002955"/>
                      </a:solidFill>
                      <a:prstDash val="solid"/>
                    </a:lnT>
                    <a:lnB w="12700">
                      <a:solidFill>
                        <a:srgbClr val="002955"/>
                      </a:solidFill>
                      <a:prstDash val="solid"/>
                    </a:lnB>
                    <a:solidFill>
                      <a:srgbClr val="96C8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</a:tbl>
          </a:graphicData>
        </a:graphic>
      </p:graphicFrame>
      <p:graphicFrame>
        <p:nvGraphicFramePr>
          <p:cNvPr id="4" name="object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42050826"/>
              </p:ext>
            </p:extLst>
          </p:nvPr>
        </p:nvGraphicFramePr>
        <p:xfrm>
          <a:off x="4644897" y="2366517"/>
          <a:ext cx="4051933" cy="431748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2169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98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860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69176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52983">
                <a:tc rowSpan="14">
                  <a:txBody>
                    <a:bodyPr/>
                    <a:lstStyle/>
                    <a:p>
                      <a:pPr marL="16510" algn="ctr">
                        <a:lnSpc>
                          <a:spcPct val="100000"/>
                        </a:lnSpc>
                        <a:spcBef>
                          <a:spcPts val="1515"/>
                        </a:spcBef>
                        <a:tabLst>
                          <a:tab pos="1406525" algn="l"/>
                        </a:tabLst>
                      </a:pPr>
                      <a:r>
                        <a:rPr sz="2400" dirty="0">
                          <a:solidFill>
                            <a:srgbClr val="002D5F"/>
                          </a:solidFill>
                          <a:latin typeface="Calibri Light"/>
                          <a:cs typeface="Calibri Light"/>
                        </a:rPr>
                        <a:t>K </a:t>
                      </a:r>
                      <a:r>
                        <a:rPr sz="2400" spc="-20" dirty="0">
                          <a:solidFill>
                            <a:srgbClr val="002D5F"/>
                          </a:solidFill>
                          <a:latin typeface="Calibri Light"/>
                          <a:cs typeface="Calibri Light"/>
                        </a:rPr>
                        <a:t>zprávám	</a:t>
                      </a:r>
                      <a:r>
                        <a:rPr sz="2400" dirty="0">
                          <a:solidFill>
                            <a:srgbClr val="002D5F"/>
                          </a:solidFill>
                          <a:latin typeface="Calibri Light"/>
                          <a:cs typeface="Calibri Light"/>
                        </a:rPr>
                        <a:t>z</a:t>
                      </a:r>
                      <a:r>
                        <a:rPr sz="2400" spc="-50" dirty="0">
                          <a:solidFill>
                            <a:srgbClr val="002D5F"/>
                          </a:solidFill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2400" spc="-10" dirty="0">
                          <a:solidFill>
                            <a:srgbClr val="002D5F"/>
                          </a:solidFill>
                          <a:latin typeface="Calibri Light"/>
                          <a:cs typeface="Calibri Light"/>
                        </a:rPr>
                        <a:t>realizace/udržitelnosti</a:t>
                      </a:r>
                      <a:endParaRPr sz="2400" dirty="0">
                        <a:latin typeface="Calibri Light"/>
                        <a:cs typeface="Calibri Light"/>
                      </a:endParaRPr>
                    </a:p>
                  </a:txBody>
                  <a:tcPr marL="0" marR="0" marT="192405" marB="0" vert="vert270" anchor="ctr">
                    <a:lnL w="12700">
                      <a:solidFill>
                        <a:srgbClr val="002955"/>
                      </a:solidFill>
                      <a:prstDash val="solid"/>
                    </a:lnL>
                    <a:lnR w="12700">
                      <a:solidFill>
                        <a:srgbClr val="002955"/>
                      </a:solidFill>
                      <a:prstDash val="solid"/>
                    </a:lnR>
                    <a:lnT w="12700">
                      <a:solidFill>
                        <a:srgbClr val="002955"/>
                      </a:solidFill>
                      <a:prstDash val="solid"/>
                    </a:lnT>
                    <a:lnB w="12700">
                      <a:solidFill>
                        <a:srgbClr val="002955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2955"/>
                      </a:solidFill>
                      <a:prstDash val="solid"/>
                    </a:ln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148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92405" marB="0" vert="vert270">
                    <a:lnL w="12700">
                      <a:solidFill>
                        <a:srgbClr val="002955"/>
                      </a:solidFill>
                      <a:prstDash val="solid"/>
                    </a:lnL>
                    <a:lnR w="12700">
                      <a:solidFill>
                        <a:srgbClr val="002955"/>
                      </a:solidFill>
                      <a:prstDash val="solid"/>
                    </a:lnR>
                    <a:lnT w="12700">
                      <a:solidFill>
                        <a:srgbClr val="002955"/>
                      </a:solidFill>
                      <a:prstDash val="solid"/>
                    </a:lnT>
                    <a:lnB w="12700">
                      <a:solidFill>
                        <a:srgbClr val="002955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2955"/>
                      </a:solidFill>
                      <a:prstDash val="solid"/>
                    </a:lnL>
                    <a:lnR w="12700">
                      <a:solidFill>
                        <a:srgbClr val="002955"/>
                      </a:solidFill>
                      <a:prstDash val="solid"/>
                    </a:lnR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ts val="1380"/>
                        </a:lnSpc>
                        <a:spcBef>
                          <a:spcPts val="1055"/>
                        </a:spcBef>
                      </a:pPr>
                      <a:r>
                        <a:rPr sz="1200" spc="-5" dirty="0">
                          <a:solidFill>
                            <a:srgbClr val="002D5F"/>
                          </a:solidFill>
                          <a:latin typeface="Calibri Light"/>
                          <a:cs typeface="Calibri Light"/>
                        </a:rPr>
                        <a:t>Dokumenty</a:t>
                      </a:r>
                      <a:r>
                        <a:rPr sz="1200" spc="-10" dirty="0">
                          <a:solidFill>
                            <a:srgbClr val="002D5F"/>
                          </a:solidFill>
                          <a:latin typeface="Calibri Light"/>
                          <a:cs typeface="Calibri Light"/>
                        </a:rPr>
                        <a:t> prokazující</a:t>
                      </a:r>
                      <a:r>
                        <a:rPr sz="1200" spc="-5" dirty="0">
                          <a:solidFill>
                            <a:srgbClr val="002D5F"/>
                          </a:solidFill>
                          <a:latin typeface="Calibri Light"/>
                          <a:cs typeface="Calibri Light"/>
                        </a:rPr>
                        <a:t> vlastnictví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  <a:p>
                      <a:pPr marL="2540" algn="ctr">
                        <a:lnSpc>
                          <a:spcPts val="1320"/>
                        </a:lnSpc>
                      </a:pPr>
                      <a:r>
                        <a:rPr sz="1200" spc="-5" dirty="0">
                          <a:solidFill>
                            <a:srgbClr val="002D5F"/>
                          </a:solidFill>
                          <a:latin typeface="Calibri Light"/>
                          <a:cs typeface="Calibri Light"/>
                        </a:rPr>
                        <a:t>investičního majetku</a:t>
                      </a:r>
                      <a:r>
                        <a:rPr sz="1200" spc="-10" dirty="0">
                          <a:solidFill>
                            <a:srgbClr val="002D5F"/>
                          </a:solidFill>
                          <a:latin typeface="Calibri Light"/>
                          <a:cs typeface="Calibri Light"/>
                        </a:rPr>
                        <a:t> pořizovaného</a:t>
                      </a:r>
                      <a:r>
                        <a:rPr sz="1200" spc="-5" dirty="0">
                          <a:solidFill>
                            <a:srgbClr val="002D5F"/>
                          </a:solidFill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solidFill>
                            <a:srgbClr val="002D5F"/>
                          </a:solidFill>
                          <a:latin typeface="Calibri Light"/>
                          <a:cs typeface="Calibri Light"/>
                        </a:rPr>
                        <a:t>z</a:t>
                      </a:r>
                      <a:r>
                        <a:rPr sz="1200" spc="-5" dirty="0">
                          <a:solidFill>
                            <a:srgbClr val="002D5F"/>
                          </a:solidFill>
                          <a:latin typeface="Calibri Light"/>
                          <a:cs typeface="Calibri Light"/>
                        </a:rPr>
                        <a:t> dotace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  <a:p>
                      <a:pPr marL="4445" algn="ctr">
                        <a:lnSpc>
                          <a:spcPts val="1380"/>
                        </a:lnSpc>
                      </a:pPr>
                      <a:r>
                        <a:rPr sz="1200" spc="-5" dirty="0">
                          <a:solidFill>
                            <a:srgbClr val="002D5F"/>
                          </a:solidFill>
                          <a:latin typeface="Calibri Light"/>
                          <a:cs typeface="Calibri Light"/>
                        </a:rPr>
                        <a:t>(karty</a:t>
                      </a:r>
                      <a:r>
                        <a:rPr sz="1200" spc="-25" dirty="0">
                          <a:solidFill>
                            <a:srgbClr val="002D5F"/>
                          </a:solidFill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spc="-5" dirty="0">
                          <a:solidFill>
                            <a:srgbClr val="002D5F"/>
                          </a:solidFill>
                          <a:latin typeface="Calibri Light"/>
                          <a:cs typeface="Calibri Light"/>
                        </a:rPr>
                        <a:t>majetku).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133985" marB="0">
                    <a:lnL w="12700">
                      <a:solidFill>
                        <a:srgbClr val="002955"/>
                      </a:solidFill>
                      <a:prstDash val="solid"/>
                    </a:lnL>
                    <a:lnR w="12700">
                      <a:solidFill>
                        <a:srgbClr val="002955"/>
                      </a:solidFill>
                      <a:prstDash val="solid"/>
                    </a:lnR>
                    <a:lnT w="12700">
                      <a:solidFill>
                        <a:srgbClr val="002955"/>
                      </a:solidFill>
                      <a:prstDash val="solid"/>
                    </a:lnT>
                    <a:lnB w="12700">
                      <a:solidFill>
                        <a:srgbClr val="002955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0995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92405" marB="0" vert="vert270">
                    <a:lnL w="12700">
                      <a:solidFill>
                        <a:srgbClr val="002955"/>
                      </a:solidFill>
                      <a:prstDash val="solid"/>
                    </a:lnL>
                    <a:lnR w="12700">
                      <a:solidFill>
                        <a:srgbClr val="002955"/>
                      </a:solidFill>
                      <a:prstDash val="solid"/>
                    </a:lnR>
                    <a:lnT w="12700">
                      <a:solidFill>
                        <a:srgbClr val="002955"/>
                      </a:solidFill>
                      <a:prstDash val="solid"/>
                    </a:lnT>
                    <a:lnB w="12700">
                      <a:solidFill>
                        <a:srgbClr val="002955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 rowSpan="5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2955"/>
                      </a:solidFill>
                      <a:prstDash val="solid"/>
                    </a:lnL>
                    <a:lnR w="12700">
                      <a:solidFill>
                        <a:srgbClr val="00214A"/>
                      </a:solidFill>
                      <a:prstDash val="solid"/>
                    </a:lnR>
                    <a:lnB w="19050">
                      <a:solidFill>
                        <a:srgbClr val="00214A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214A"/>
                      </a:solidFill>
                      <a:prstDash val="solid"/>
                    </a:lnL>
                    <a:lnR w="12700">
                      <a:solidFill>
                        <a:srgbClr val="002955"/>
                      </a:solidFill>
                      <a:prstDash val="solid"/>
                    </a:lnR>
                    <a:lnT w="12700">
                      <a:solidFill>
                        <a:srgbClr val="00214A"/>
                      </a:solidFill>
                      <a:prstDash val="solid"/>
                    </a:lnT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33985" marB="0">
                    <a:lnL w="12700">
                      <a:solidFill>
                        <a:srgbClr val="002955"/>
                      </a:solidFill>
                      <a:prstDash val="solid"/>
                    </a:lnL>
                    <a:lnR w="12700">
                      <a:solidFill>
                        <a:srgbClr val="002955"/>
                      </a:solidFill>
                      <a:prstDash val="solid"/>
                    </a:lnR>
                    <a:lnT w="12700">
                      <a:solidFill>
                        <a:srgbClr val="002955"/>
                      </a:solidFill>
                      <a:prstDash val="solid"/>
                    </a:lnT>
                    <a:lnB w="12700">
                      <a:solidFill>
                        <a:srgbClr val="002955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0421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92405" marB="0" vert="vert270">
                    <a:lnL w="12700">
                      <a:solidFill>
                        <a:srgbClr val="002955"/>
                      </a:solidFill>
                      <a:prstDash val="solid"/>
                    </a:lnL>
                    <a:lnR w="12700">
                      <a:solidFill>
                        <a:srgbClr val="002955"/>
                      </a:solidFill>
                      <a:prstDash val="solid"/>
                    </a:lnR>
                    <a:lnT w="12700">
                      <a:solidFill>
                        <a:srgbClr val="002955"/>
                      </a:solidFill>
                      <a:prstDash val="solid"/>
                    </a:lnT>
                    <a:lnB w="12700">
                      <a:solidFill>
                        <a:srgbClr val="002955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2955"/>
                      </a:solidFill>
                      <a:prstDash val="solid"/>
                    </a:lnL>
                    <a:lnR w="12700">
                      <a:solidFill>
                        <a:srgbClr val="00214A"/>
                      </a:solidFill>
                      <a:prstDash val="solid"/>
                    </a:lnR>
                    <a:lnB w="19050">
                      <a:solidFill>
                        <a:srgbClr val="00214A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214A"/>
                      </a:solidFill>
                      <a:prstDash val="solid"/>
                    </a:ln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09956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92405" marB="0" vert="vert270">
                    <a:lnL w="12700">
                      <a:solidFill>
                        <a:srgbClr val="002955"/>
                      </a:solidFill>
                      <a:prstDash val="solid"/>
                    </a:lnL>
                    <a:lnR w="12700">
                      <a:solidFill>
                        <a:srgbClr val="002955"/>
                      </a:solidFill>
                      <a:prstDash val="solid"/>
                    </a:lnR>
                    <a:lnT w="12700">
                      <a:solidFill>
                        <a:srgbClr val="002955"/>
                      </a:solidFill>
                      <a:prstDash val="solid"/>
                    </a:lnT>
                    <a:lnB w="12700">
                      <a:solidFill>
                        <a:srgbClr val="002955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2955"/>
                      </a:solidFill>
                      <a:prstDash val="solid"/>
                    </a:lnL>
                    <a:lnR w="12700">
                      <a:solidFill>
                        <a:srgbClr val="00214A"/>
                      </a:solidFill>
                      <a:prstDash val="solid"/>
                    </a:lnR>
                    <a:lnB w="19050">
                      <a:solidFill>
                        <a:srgbClr val="00214A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214A"/>
                      </a:solidFill>
                      <a:prstDash val="solid"/>
                    </a:lnL>
                    <a:lnR w="12700">
                      <a:solidFill>
                        <a:srgbClr val="002955"/>
                      </a:solidFill>
                      <a:prstDash val="solid"/>
                    </a:lnR>
                    <a:lnB w="12700">
                      <a:solidFill>
                        <a:srgbClr val="00214A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116839" marR="5715" indent="-104139">
                        <a:lnSpc>
                          <a:spcPts val="1320"/>
                        </a:lnSpc>
                      </a:pPr>
                      <a:r>
                        <a:rPr sz="1200" dirty="0">
                          <a:solidFill>
                            <a:srgbClr val="002D5F"/>
                          </a:solidFill>
                          <a:latin typeface="Calibri Light"/>
                          <a:cs typeface="Calibri Light"/>
                        </a:rPr>
                        <a:t>Finanční</a:t>
                      </a:r>
                      <a:r>
                        <a:rPr sz="1200" spc="-20" dirty="0">
                          <a:solidFill>
                            <a:srgbClr val="002D5F"/>
                          </a:solidFill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spc="-10" dirty="0">
                          <a:solidFill>
                            <a:srgbClr val="002D5F"/>
                          </a:solidFill>
                          <a:latin typeface="Calibri Light"/>
                          <a:cs typeface="Calibri Light"/>
                        </a:rPr>
                        <a:t>výkazy</a:t>
                      </a:r>
                      <a:r>
                        <a:rPr sz="1200" dirty="0">
                          <a:solidFill>
                            <a:srgbClr val="002D5F"/>
                          </a:solidFill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spc="-15" dirty="0">
                          <a:solidFill>
                            <a:srgbClr val="002D5F"/>
                          </a:solidFill>
                          <a:latin typeface="Calibri Light"/>
                          <a:cs typeface="Calibri Light"/>
                        </a:rPr>
                        <a:t>za</a:t>
                      </a:r>
                      <a:r>
                        <a:rPr sz="1200" spc="-10" dirty="0">
                          <a:solidFill>
                            <a:srgbClr val="002D5F"/>
                          </a:solidFill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spc="-5" dirty="0">
                          <a:solidFill>
                            <a:srgbClr val="002D5F"/>
                          </a:solidFill>
                          <a:latin typeface="Calibri Light"/>
                          <a:cs typeface="Calibri Light"/>
                        </a:rPr>
                        <a:t>poslední </a:t>
                      </a:r>
                      <a:r>
                        <a:rPr sz="1200" spc="-10" dirty="0">
                          <a:solidFill>
                            <a:srgbClr val="002D5F"/>
                          </a:solidFill>
                          <a:latin typeface="Calibri Light"/>
                          <a:cs typeface="Calibri Light"/>
                        </a:rPr>
                        <a:t>uzavřené</a:t>
                      </a:r>
                      <a:r>
                        <a:rPr sz="1200" dirty="0">
                          <a:solidFill>
                            <a:srgbClr val="002D5F"/>
                          </a:solidFill>
                          <a:latin typeface="Calibri Light"/>
                          <a:cs typeface="Calibri Light"/>
                        </a:rPr>
                        <a:t> účetní </a:t>
                      </a:r>
                      <a:r>
                        <a:rPr sz="1200" spc="-254" dirty="0">
                          <a:solidFill>
                            <a:srgbClr val="002D5F"/>
                          </a:solidFill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spc="-5" dirty="0">
                          <a:solidFill>
                            <a:srgbClr val="002D5F"/>
                          </a:solidFill>
                          <a:latin typeface="Calibri Light"/>
                          <a:cs typeface="Calibri Light"/>
                        </a:rPr>
                        <a:t>období</a:t>
                      </a:r>
                      <a:r>
                        <a:rPr sz="1200" spc="-15" dirty="0">
                          <a:solidFill>
                            <a:srgbClr val="002D5F"/>
                          </a:solidFill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spc="-5" dirty="0">
                          <a:solidFill>
                            <a:srgbClr val="002D5F"/>
                          </a:solidFill>
                          <a:latin typeface="Calibri Light"/>
                          <a:cs typeface="Calibri Light"/>
                        </a:rPr>
                        <a:t>před předpokládaným</a:t>
                      </a:r>
                      <a:r>
                        <a:rPr sz="1200" spc="5" dirty="0">
                          <a:solidFill>
                            <a:srgbClr val="002D5F"/>
                          </a:solidFill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spc="-5" dirty="0">
                          <a:solidFill>
                            <a:srgbClr val="002D5F"/>
                          </a:solidFill>
                          <a:latin typeface="Calibri Light"/>
                          <a:cs typeface="Calibri Light"/>
                        </a:rPr>
                        <a:t>termínem </a:t>
                      </a:r>
                      <a:r>
                        <a:rPr sz="1200" dirty="0">
                          <a:solidFill>
                            <a:srgbClr val="002D5F"/>
                          </a:solidFill>
                          <a:latin typeface="Calibri Light"/>
                          <a:cs typeface="Calibri Light"/>
                        </a:rPr>
                        <a:t> podání</a:t>
                      </a:r>
                      <a:r>
                        <a:rPr sz="1200" spc="-5" dirty="0">
                          <a:solidFill>
                            <a:srgbClr val="002D5F"/>
                          </a:solidFill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spc="-10" dirty="0">
                          <a:solidFill>
                            <a:srgbClr val="002D5F"/>
                          </a:solidFill>
                          <a:latin typeface="Calibri Light"/>
                          <a:cs typeface="Calibri Light"/>
                        </a:rPr>
                        <a:t>ZoU,</a:t>
                      </a:r>
                      <a:r>
                        <a:rPr sz="1200" spc="-20" dirty="0">
                          <a:solidFill>
                            <a:srgbClr val="002D5F"/>
                          </a:solidFill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spc="-5" dirty="0">
                          <a:solidFill>
                            <a:srgbClr val="002D5F"/>
                          </a:solidFill>
                          <a:latin typeface="Calibri Light"/>
                          <a:cs typeface="Calibri Light"/>
                        </a:rPr>
                        <a:t>pokud</a:t>
                      </a:r>
                      <a:r>
                        <a:rPr sz="1200" dirty="0">
                          <a:solidFill>
                            <a:srgbClr val="002D5F"/>
                          </a:solidFill>
                          <a:latin typeface="Calibri Light"/>
                          <a:cs typeface="Calibri Light"/>
                        </a:rPr>
                        <a:t> nejsou</a:t>
                      </a:r>
                      <a:r>
                        <a:rPr sz="1200" spc="-15" dirty="0">
                          <a:solidFill>
                            <a:srgbClr val="002D5F"/>
                          </a:solidFill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spc="-20" dirty="0">
                          <a:solidFill>
                            <a:srgbClr val="002D5F"/>
                          </a:solidFill>
                          <a:latin typeface="Calibri Light"/>
                          <a:cs typeface="Calibri Light"/>
                        </a:rPr>
                        <a:t>zveřejněny.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6350" marB="0">
                    <a:lnL w="12700">
                      <a:solidFill>
                        <a:srgbClr val="002955"/>
                      </a:solidFill>
                      <a:prstDash val="solid"/>
                    </a:lnL>
                    <a:lnR w="12700">
                      <a:solidFill>
                        <a:srgbClr val="002955"/>
                      </a:solidFill>
                      <a:prstDash val="solid"/>
                    </a:lnR>
                    <a:lnT w="12700">
                      <a:solidFill>
                        <a:srgbClr val="002955"/>
                      </a:solidFill>
                      <a:prstDash val="solid"/>
                    </a:lnT>
                    <a:lnB w="12700">
                      <a:solidFill>
                        <a:srgbClr val="002955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11479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92405" marB="0" vert="vert270">
                    <a:lnL w="12700">
                      <a:solidFill>
                        <a:srgbClr val="002955"/>
                      </a:solidFill>
                      <a:prstDash val="solid"/>
                    </a:lnL>
                    <a:lnR w="12700">
                      <a:solidFill>
                        <a:srgbClr val="002955"/>
                      </a:solidFill>
                      <a:prstDash val="solid"/>
                    </a:lnR>
                    <a:lnT w="12700">
                      <a:solidFill>
                        <a:srgbClr val="002955"/>
                      </a:solidFill>
                      <a:prstDash val="solid"/>
                    </a:lnT>
                    <a:lnB w="12700">
                      <a:solidFill>
                        <a:srgbClr val="002955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2955"/>
                      </a:solidFill>
                      <a:prstDash val="solid"/>
                    </a:lnL>
                    <a:lnR w="12700">
                      <a:solidFill>
                        <a:srgbClr val="00214A"/>
                      </a:solidFill>
                      <a:prstDash val="solid"/>
                    </a:lnR>
                    <a:lnB w="19050">
                      <a:solidFill>
                        <a:srgbClr val="00214A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214A"/>
                      </a:solidFill>
                      <a:prstDash val="solid"/>
                    </a:lnL>
                    <a:lnR w="12700">
                      <a:solidFill>
                        <a:srgbClr val="002955"/>
                      </a:solidFill>
                      <a:prstDash val="solid"/>
                    </a:lnR>
                    <a:lnT w="12700">
                      <a:solidFill>
                        <a:srgbClr val="00214A"/>
                      </a:solidFill>
                      <a:prstDash val="solid"/>
                    </a:lnT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6350" marB="0">
                    <a:lnL w="12700">
                      <a:solidFill>
                        <a:srgbClr val="002955"/>
                      </a:solidFill>
                      <a:prstDash val="solid"/>
                    </a:lnL>
                    <a:lnR w="12700">
                      <a:solidFill>
                        <a:srgbClr val="002955"/>
                      </a:solidFill>
                      <a:prstDash val="solid"/>
                    </a:lnR>
                    <a:lnT w="12700">
                      <a:solidFill>
                        <a:srgbClr val="002955"/>
                      </a:solidFill>
                      <a:prstDash val="solid"/>
                    </a:lnT>
                    <a:lnB w="12700">
                      <a:solidFill>
                        <a:srgbClr val="002955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880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92405" marB="0" vert="vert270">
                    <a:lnL w="12700">
                      <a:solidFill>
                        <a:srgbClr val="002955"/>
                      </a:solidFill>
                      <a:prstDash val="solid"/>
                    </a:lnL>
                    <a:lnR w="12700">
                      <a:solidFill>
                        <a:srgbClr val="002955"/>
                      </a:solidFill>
                      <a:prstDash val="solid"/>
                    </a:lnR>
                    <a:lnT w="12700">
                      <a:solidFill>
                        <a:srgbClr val="002955"/>
                      </a:solidFill>
                      <a:prstDash val="solid"/>
                    </a:lnT>
                    <a:lnB w="12700">
                      <a:solidFill>
                        <a:srgbClr val="002955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2955"/>
                      </a:solidFill>
                      <a:prstDash val="solid"/>
                    </a:lnL>
                    <a:lnR w="12700">
                      <a:solidFill>
                        <a:srgbClr val="00214A"/>
                      </a:solidFill>
                      <a:prstDash val="solid"/>
                    </a:lnR>
                    <a:lnB w="19050">
                      <a:solidFill>
                        <a:srgbClr val="00214A"/>
                      </a:solidFill>
                      <a:prstDash val="solid"/>
                    </a:lnB>
                  </a:tcPr>
                </a:tc>
                <a:tc rowSpan="2"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214A"/>
                      </a:solidFill>
                      <a:prstDash val="solid"/>
                    </a:lnL>
                  </a:tcPr>
                </a:tc>
                <a:tc rowSpan="2"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4541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92405" marB="0" vert="vert270">
                    <a:lnL w="12700">
                      <a:solidFill>
                        <a:srgbClr val="002955"/>
                      </a:solidFill>
                      <a:prstDash val="solid"/>
                    </a:lnL>
                    <a:lnR w="12700">
                      <a:solidFill>
                        <a:srgbClr val="002955"/>
                      </a:solidFill>
                      <a:prstDash val="solid"/>
                    </a:lnR>
                    <a:lnT w="12700">
                      <a:solidFill>
                        <a:srgbClr val="002955"/>
                      </a:solidFill>
                      <a:prstDash val="solid"/>
                    </a:lnT>
                    <a:lnB w="12700">
                      <a:solidFill>
                        <a:srgbClr val="002955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 rowSpan="5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2955"/>
                      </a:solidFill>
                      <a:prstDash val="solid"/>
                    </a:lnL>
                    <a:lnR w="12700">
                      <a:solidFill>
                        <a:srgbClr val="00214A"/>
                      </a:solidFill>
                      <a:prstDash val="solid"/>
                    </a:lnR>
                    <a:lnT w="19050">
                      <a:solidFill>
                        <a:srgbClr val="00214A"/>
                      </a:solidFill>
                      <a:prstDash val="solid"/>
                    </a:lnT>
                  </a:tcPr>
                </a:tc>
                <a:tc gridSpan="2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214A"/>
                      </a:solidFill>
                      <a:prstDash val="solid"/>
                    </a:lnL>
                  </a:tcPr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10844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92405" marB="0" vert="vert270">
                    <a:lnL w="12700">
                      <a:solidFill>
                        <a:srgbClr val="002955"/>
                      </a:solidFill>
                      <a:prstDash val="solid"/>
                    </a:lnL>
                    <a:lnR w="12700">
                      <a:solidFill>
                        <a:srgbClr val="002955"/>
                      </a:solidFill>
                      <a:prstDash val="solid"/>
                    </a:lnR>
                    <a:lnT w="12700">
                      <a:solidFill>
                        <a:srgbClr val="002955"/>
                      </a:solidFill>
                      <a:prstDash val="solid"/>
                    </a:lnT>
                    <a:lnB w="12700">
                      <a:solidFill>
                        <a:srgbClr val="002955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2955"/>
                      </a:solidFill>
                      <a:prstDash val="solid"/>
                    </a:lnL>
                    <a:lnR w="12700">
                      <a:solidFill>
                        <a:srgbClr val="00214A"/>
                      </a:solidFill>
                      <a:prstDash val="solid"/>
                    </a:lnR>
                    <a:lnT w="19050">
                      <a:solidFill>
                        <a:srgbClr val="00214A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214A"/>
                      </a:solidFill>
                      <a:prstDash val="solid"/>
                    </a:lnL>
                    <a:lnR w="12700">
                      <a:solidFill>
                        <a:srgbClr val="002955"/>
                      </a:solidFill>
                      <a:prstDash val="solid"/>
                    </a:lnR>
                    <a:lnB w="12700">
                      <a:solidFill>
                        <a:srgbClr val="00214A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45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ts val="1380"/>
                        </a:lnSpc>
                      </a:pPr>
                      <a:r>
                        <a:rPr sz="1200" spc="-5" dirty="0">
                          <a:solidFill>
                            <a:srgbClr val="002D5F"/>
                          </a:solidFill>
                          <a:latin typeface="Calibri Light"/>
                          <a:cs typeface="Calibri Light"/>
                        </a:rPr>
                        <a:t>Dokumenty</a:t>
                      </a:r>
                      <a:r>
                        <a:rPr sz="1200" dirty="0">
                          <a:solidFill>
                            <a:srgbClr val="002D5F"/>
                          </a:solidFill>
                          <a:latin typeface="Calibri Light"/>
                          <a:cs typeface="Calibri Light"/>
                        </a:rPr>
                        <a:t> k</a:t>
                      </a:r>
                      <a:r>
                        <a:rPr sz="1200" spc="-10" dirty="0">
                          <a:solidFill>
                            <a:srgbClr val="002D5F"/>
                          </a:solidFill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spc="-15" dirty="0">
                          <a:solidFill>
                            <a:srgbClr val="002D5F"/>
                          </a:solidFill>
                          <a:latin typeface="Calibri Light"/>
                          <a:cs typeface="Calibri Light"/>
                        </a:rPr>
                        <a:t>prokázání</a:t>
                      </a:r>
                      <a:r>
                        <a:rPr sz="1200" spc="15" dirty="0">
                          <a:solidFill>
                            <a:srgbClr val="002D5F"/>
                          </a:solidFill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spc="-5" dirty="0">
                          <a:solidFill>
                            <a:srgbClr val="002D5F"/>
                          </a:solidFill>
                          <a:latin typeface="Calibri Light"/>
                          <a:cs typeface="Calibri Light"/>
                        </a:rPr>
                        <a:t>vlastnických</a:t>
                      </a:r>
                      <a:r>
                        <a:rPr sz="1200" spc="-10" dirty="0">
                          <a:solidFill>
                            <a:srgbClr val="002D5F"/>
                          </a:solidFill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spc="-20" dirty="0">
                          <a:solidFill>
                            <a:srgbClr val="002D5F"/>
                          </a:solidFill>
                          <a:latin typeface="Calibri Light"/>
                          <a:cs typeface="Calibri Light"/>
                        </a:rPr>
                        <a:t>práv</a:t>
                      </a:r>
                      <a:r>
                        <a:rPr sz="1200" spc="5" dirty="0">
                          <a:solidFill>
                            <a:srgbClr val="002D5F"/>
                          </a:solidFill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solidFill>
                            <a:srgbClr val="002D5F"/>
                          </a:solidFill>
                          <a:latin typeface="Calibri Light"/>
                          <a:cs typeface="Calibri Light"/>
                        </a:rPr>
                        <a:t>k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  <a:p>
                      <a:pPr marL="3175" algn="ctr">
                        <a:lnSpc>
                          <a:spcPts val="1380"/>
                        </a:lnSpc>
                      </a:pPr>
                      <a:r>
                        <a:rPr sz="1200" spc="-5" dirty="0">
                          <a:solidFill>
                            <a:srgbClr val="002D5F"/>
                          </a:solidFill>
                          <a:latin typeface="Calibri Light"/>
                          <a:cs typeface="Calibri Light"/>
                        </a:rPr>
                        <a:t>nemovitostem.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5715" marB="0">
                    <a:lnL w="12700">
                      <a:solidFill>
                        <a:srgbClr val="002955"/>
                      </a:solidFill>
                      <a:prstDash val="solid"/>
                    </a:lnL>
                    <a:lnR w="12700">
                      <a:solidFill>
                        <a:srgbClr val="002955"/>
                      </a:solidFill>
                      <a:prstDash val="solid"/>
                    </a:lnR>
                    <a:lnT w="12700">
                      <a:solidFill>
                        <a:srgbClr val="002955"/>
                      </a:solidFill>
                      <a:prstDash val="solid"/>
                    </a:lnT>
                    <a:lnB w="12700">
                      <a:solidFill>
                        <a:srgbClr val="002955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09067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92405" marB="0" vert="vert270">
                    <a:lnL w="12700">
                      <a:solidFill>
                        <a:srgbClr val="002955"/>
                      </a:solidFill>
                      <a:prstDash val="solid"/>
                    </a:lnL>
                    <a:lnR w="12700">
                      <a:solidFill>
                        <a:srgbClr val="002955"/>
                      </a:solidFill>
                      <a:prstDash val="solid"/>
                    </a:lnR>
                    <a:lnT w="12700">
                      <a:solidFill>
                        <a:srgbClr val="002955"/>
                      </a:solidFill>
                      <a:prstDash val="solid"/>
                    </a:lnT>
                    <a:lnB w="12700">
                      <a:solidFill>
                        <a:srgbClr val="002955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2955"/>
                      </a:solidFill>
                      <a:prstDash val="solid"/>
                    </a:lnL>
                    <a:lnR w="12700">
                      <a:solidFill>
                        <a:srgbClr val="00214A"/>
                      </a:solidFill>
                      <a:prstDash val="solid"/>
                    </a:lnR>
                    <a:lnT w="19050">
                      <a:solidFill>
                        <a:srgbClr val="00214A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214A"/>
                      </a:solidFill>
                      <a:prstDash val="solid"/>
                    </a:lnL>
                    <a:lnR w="12700">
                      <a:solidFill>
                        <a:srgbClr val="002955"/>
                      </a:solidFill>
                      <a:prstDash val="solid"/>
                    </a:lnR>
                    <a:lnT w="12700">
                      <a:solidFill>
                        <a:srgbClr val="00214A"/>
                      </a:solidFill>
                      <a:prstDash val="solid"/>
                    </a:lnT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5715" marB="0">
                    <a:lnL w="12700">
                      <a:solidFill>
                        <a:srgbClr val="002955"/>
                      </a:solidFill>
                      <a:prstDash val="solid"/>
                    </a:lnL>
                    <a:lnR w="12700">
                      <a:solidFill>
                        <a:srgbClr val="002955"/>
                      </a:solidFill>
                      <a:prstDash val="solid"/>
                    </a:lnR>
                    <a:lnT w="12700">
                      <a:solidFill>
                        <a:srgbClr val="002955"/>
                      </a:solidFill>
                      <a:prstDash val="solid"/>
                    </a:lnT>
                    <a:lnB w="12700">
                      <a:solidFill>
                        <a:srgbClr val="002955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05739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92405" marB="0" vert="vert270">
                    <a:lnL w="12700">
                      <a:solidFill>
                        <a:srgbClr val="002955"/>
                      </a:solidFill>
                      <a:prstDash val="solid"/>
                    </a:lnL>
                    <a:lnR w="12700">
                      <a:solidFill>
                        <a:srgbClr val="002955"/>
                      </a:solidFill>
                      <a:prstDash val="solid"/>
                    </a:lnR>
                    <a:lnT w="12700">
                      <a:solidFill>
                        <a:srgbClr val="002955"/>
                      </a:solidFill>
                      <a:prstDash val="solid"/>
                    </a:lnT>
                    <a:lnB w="12700">
                      <a:solidFill>
                        <a:srgbClr val="002955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2955"/>
                      </a:solidFill>
                      <a:prstDash val="solid"/>
                    </a:lnL>
                    <a:lnR w="12700">
                      <a:solidFill>
                        <a:srgbClr val="00214A"/>
                      </a:solidFill>
                      <a:prstDash val="solid"/>
                    </a:lnR>
                    <a:lnT w="19050">
                      <a:solidFill>
                        <a:srgbClr val="00214A"/>
                      </a:solidFill>
                      <a:prstDash val="solid"/>
                    </a:lnT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214A"/>
                      </a:solidFill>
                      <a:prstDash val="solid"/>
                    </a:ln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410616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92405" marB="0" vert="vert270">
                    <a:lnL w="12700">
                      <a:solidFill>
                        <a:srgbClr val="002955"/>
                      </a:solidFill>
                      <a:prstDash val="solid"/>
                    </a:lnL>
                    <a:lnR w="12700">
                      <a:solidFill>
                        <a:srgbClr val="002955"/>
                      </a:solidFill>
                      <a:prstDash val="solid"/>
                    </a:lnR>
                    <a:lnT w="12700">
                      <a:solidFill>
                        <a:srgbClr val="002955"/>
                      </a:solidFill>
                      <a:prstDash val="solid"/>
                    </a:lnT>
                    <a:lnB w="12700">
                      <a:solidFill>
                        <a:srgbClr val="002955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2955"/>
                      </a:solidFill>
                      <a:prstDash val="solid"/>
                    </a:lnL>
                    <a:lnR w="12700">
                      <a:solidFill>
                        <a:srgbClr val="00214A"/>
                      </a:solidFill>
                      <a:prstDash val="solid"/>
                    </a:lnR>
                    <a:lnT w="19050">
                      <a:solidFill>
                        <a:srgbClr val="00214A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214A"/>
                      </a:solidFill>
                      <a:prstDash val="solid"/>
                    </a:lnL>
                    <a:lnR w="12700">
                      <a:solidFill>
                        <a:srgbClr val="002955"/>
                      </a:solidFill>
                      <a:prstDash val="solid"/>
                    </a:lnR>
                    <a:lnB w="12700">
                      <a:solidFill>
                        <a:srgbClr val="00214A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236220">
                        <a:lnSpc>
                          <a:spcPct val="100000"/>
                        </a:lnSpc>
                        <a:spcBef>
                          <a:spcPts val="994"/>
                        </a:spcBef>
                      </a:pPr>
                      <a:r>
                        <a:rPr sz="1200" spc="-10" dirty="0">
                          <a:solidFill>
                            <a:srgbClr val="002D5F"/>
                          </a:solidFill>
                          <a:latin typeface="Calibri Light"/>
                          <a:cs typeface="Calibri Light"/>
                        </a:rPr>
                        <a:t>Fotodokumentace</a:t>
                      </a:r>
                      <a:r>
                        <a:rPr sz="1200" spc="-30" dirty="0">
                          <a:solidFill>
                            <a:srgbClr val="002D5F"/>
                          </a:solidFill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solidFill>
                            <a:srgbClr val="002D5F"/>
                          </a:solidFill>
                          <a:latin typeface="Calibri Light"/>
                          <a:cs typeface="Calibri Light"/>
                        </a:rPr>
                        <a:t>povinné</a:t>
                      </a:r>
                      <a:r>
                        <a:rPr sz="1200" spc="-20" dirty="0">
                          <a:solidFill>
                            <a:srgbClr val="002D5F"/>
                          </a:solidFill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spc="-10" dirty="0">
                          <a:solidFill>
                            <a:srgbClr val="002D5F"/>
                          </a:solidFill>
                          <a:latin typeface="Calibri Light"/>
                          <a:cs typeface="Calibri Light"/>
                        </a:rPr>
                        <a:t>publicity.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0" marB="0">
                    <a:lnL w="12700">
                      <a:solidFill>
                        <a:srgbClr val="002955"/>
                      </a:solidFill>
                      <a:prstDash val="solid"/>
                    </a:lnL>
                    <a:lnR w="12700">
                      <a:solidFill>
                        <a:srgbClr val="002955"/>
                      </a:solidFill>
                      <a:prstDash val="solid"/>
                    </a:lnR>
                    <a:lnT w="12700">
                      <a:solidFill>
                        <a:srgbClr val="002955"/>
                      </a:solidFill>
                      <a:prstDash val="solid"/>
                    </a:lnT>
                    <a:lnB w="12700">
                      <a:solidFill>
                        <a:srgbClr val="002955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40929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92405" marB="0" vert="vert270">
                    <a:lnL w="12700">
                      <a:solidFill>
                        <a:srgbClr val="002955"/>
                      </a:solidFill>
                      <a:prstDash val="solid"/>
                    </a:lnL>
                    <a:lnR w="12700">
                      <a:solidFill>
                        <a:srgbClr val="002955"/>
                      </a:solidFill>
                      <a:prstDash val="solid"/>
                    </a:lnR>
                    <a:lnT w="12700">
                      <a:solidFill>
                        <a:srgbClr val="002955"/>
                      </a:solidFill>
                      <a:prstDash val="solid"/>
                    </a:lnT>
                    <a:lnB w="12700">
                      <a:solidFill>
                        <a:srgbClr val="002955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2955"/>
                      </a:solidFill>
                      <a:prstDash val="solid"/>
                    </a:lnL>
                    <a:lnR w="12700">
                      <a:solidFill>
                        <a:srgbClr val="002955"/>
                      </a:solidFill>
                      <a:prstDash val="solid"/>
                    </a:lnR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2955"/>
                      </a:solidFill>
                      <a:prstDash val="solid"/>
                    </a:lnL>
                    <a:lnR w="12700">
                      <a:solidFill>
                        <a:srgbClr val="002955"/>
                      </a:solidFill>
                      <a:prstDash val="solid"/>
                    </a:lnR>
                    <a:lnT w="12700">
                      <a:solidFill>
                        <a:srgbClr val="002955"/>
                      </a:solidFill>
                      <a:prstDash val="solid"/>
                    </a:lnT>
                    <a:lnB w="12700">
                      <a:solidFill>
                        <a:srgbClr val="002955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16764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92405" marB="0" vert="vert270">
                    <a:lnL w="12700">
                      <a:solidFill>
                        <a:srgbClr val="002955"/>
                      </a:solidFill>
                      <a:prstDash val="solid"/>
                    </a:lnL>
                    <a:lnR w="12700">
                      <a:solidFill>
                        <a:srgbClr val="002955"/>
                      </a:solidFill>
                      <a:prstDash val="solid"/>
                    </a:lnR>
                    <a:lnT w="12700">
                      <a:solidFill>
                        <a:srgbClr val="002955"/>
                      </a:solidFill>
                      <a:prstDash val="solid"/>
                    </a:lnT>
                    <a:lnB w="12700">
                      <a:solidFill>
                        <a:srgbClr val="002955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2955"/>
                      </a:solidFill>
                      <a:prstDash val="solid"/>
                    </a:ln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</a:tbl>
          </a:graphicData>
        </a:graphic>
      </p:graphicFrame>
      <p:sp>
        <p:nvSpPr>
          <p:cNvPr id="5" name="object 5"/>
          <p:cNvSpPr txBox="1"/>
          <p:nvPr/>
        </p:nvSpPr>
        <p:spPr>
          <a:xfrm>
            <a:off x="639127" y="1752600"/>
            <a:ext cx="7865745" cy="5130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99085" marR="5080" indent="-287020">
              <a:lnSpc>
                <a:spcPct val="100000"/>
              </a:lnSpc>
              <a:spcBef>
                <a:spcPts val="95"/>
              </a:spcBef>
              <a:buFont typeface="Arial MT"/>
              <a:buChar char="•"/>
              <a:tabLst>
                <a:tab pos="299085" algn="l"/>
                <a:tab pos="299720" algn="l"/>
              </a:tabLst>
            </a:pPr>
            <a:r>
              <a:rPr sz="1600" spc="-1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Požadavky</a:t>
            </a:r>
            <a:r>
              <a:rPr sz="1600" spc="-2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na</a:t>
            </a:r>
            <a:r>
              <a:rPr sz="1600" spc="1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1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přílohy</a:t>
            </a:r>
            <a:r>
              <a:rPr sz="1600" spc="2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1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naleznete</a:t>
            </a:r>
            <a:r>
              <a:rPr sz="160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v</a:t>
            </a:r>
            <a:r>
              <a:rPr sz="1600" spc="1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u="sng" spc="-10" dirty="0">
                <a:solidFill>
                  <a:srgbClr val="0000FF"/>
                </a:solidFill>
                <a:uFill>
                  <a:solidFill>
                    <a:srgbClr val="009FE2"/>
                  </a:solidFill>
                </a:uFill>
                <a:cs typeface="Calibri Light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Pravidlech</a:t>
            </a:r>
            <a:r>
              <a:rPr sz="1600" u="sng" spc="-5" dirty="0">
                <a:solidFill>
                  <a:srgbClr val="0000FF"/>
                </a:solidFill>
                <a:uFill>
                  <a:solidFill>
                    <a:srgbClr val="009FE2"/>
                  </a:solidFill>
                </a:uFill>
                <a:cs typeface="Calibri Light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sz="1600" u="sng" spc="-20" dirty="0">
                <a:solidFill>
                  <a:srgbClr val="0000FF"/>
                </a:solidFill>
                <a:uFill>
                  <a:solidFill>
                    <a:srgbClr val="009FE2"/>
                  </a:solidFill>
                </a:uFill>
                <a:cs typeface="Calibri Light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pro</a:t>
            </a:r>
            <a:r>
              <a:rPr sz="1600" u="sng" spc="20" dirty="0">
                <a:solidFill>
                  <a:srgbClr val="0000FF"/>
                </a:solidFill>
                <a:uFill>
                  <a:solidFill>
                    <a:srgbClr val="009FE2"/>
                  </a:solidFill>
                </a:uFill>
                <a:cs typeface="Calibri Light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sz="1600" u="sng" spc="-10" dirty="0">
                <a:solidFill>
                  <a:srgbClr val="0000FF"/>
                </a:solidFill>
                <a:uFill>
                  <a:solidFill>
                    <a:srgbClr val="009FE2"/>
                  </a:solidFill>
                </a:uFill>
                <a:cs typeface="Calibri Light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žadatele </a:t>
            </a:r>
            <a:r>
              <a:rPr sz="1600" u="sng" spc="-5" dirty="0">
                <a:solidFill>
                  <a:srgbClr val="0000FF"/>
                </a:solidFill>
                <a:uFill>
                  <a:solidFill>
                    <a:srgbClr val="009FE2"/>
                  </a:solidFill>
                </a:uFill>
                <a:cs typeface="Calibri Light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 příjemce –</a:t>
            </a:r>
            <a:r>
              <a:rPr sz="1600" u="sng" spc="10" dirty="0">
                <a:solidFill>
                  <a:srgbClr val="0000FF"/>
                </a:solidFill>
                <a:uFill>
                  <a:solidFill>
                    <a:srgbClr val="009FE2"/>
                  </a:solidFill>
                </a:uFill>
                <a:cs typeface="Calibri Light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sz="1600" u="sng" spc="-5" dirty="0">
                <a:solidFill>
                  <a:srgbClr val="0000FF"/>
                </a:solidFill>
                <a:uFill>
                  <a:solidFill>
                    <a:srgbClr val="009FE2"/>
                  </a:solidFill>
                </a:uFill>
                <a:cs typeface="Calibri Light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obecná</a:t>
            </a:r>
            <a:r>
              <a:rPr sz="1600" u="sng" spc="15" dirty="0">
                <a:solidFill>
                  <a:srgbClr val="0000FF"/>
                </a:solidFill>
                <a:uFill>
                  <a:solidFill>
                    <a:srgbClr val="009FE2"/>
                  </a:solidFill>
                </a:uFill>
                <a:cs typeface="Calibri Light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sz="1600" u="sng" spc="-10" dirty="0">
                <a:solidFill>
                  <a:srgbClr val="0000FF"/>
                </a:solidFill>
                <a:uFill>
                  <a:solidFill>
                    <a:srgbClr val="009FE2"/>
                  </a:solidFill>
                </a:uFill>
                <a:cs typeface="Calibri Light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část</a:t>
            </a:r>
            <a:r>
              <a:rPr sz="1600" spc="10" dirty="0">
                <a:cs typeface="Calibri Light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sz="1600" spc="-1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platných</a:t>
            </a:r>
            <a:r>
              <a:rPr sz="1600" spc="1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v </a:t>
            </a:r>
            <a:r>
              <a:rPr sz="1600" spc="-35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lang="cs-CZ" sz="1600" spc="-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den</a:t>
            </a:r>
            <a:r>
              <a:rPr lang="cs-CZ" sz="1600" spc="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lang="cs-CZ" sz="1600" spc="-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vydání</a:t>
            </a:r>
            <a:r>
              <a:rPr lang="cs-CZ" sz="1600" spc="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lang="cs-CZ" sz="1600" spc="-2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Rozhodnutí o poskytnutí dotace</a:t>
            </a:r>
            <a:r>
              <a:rPr sz="1600" spc="-2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.</a:t>
            </a:r>
            <a:endParaRPr sz="1600" dirty="0">
              <a:solidFill>
                <a:schemeClr val="accent1">
                  <a:lumMod val="50000"/>
                </a:schemeClr>
              </a:solidFill>
              <a:cs typeface="Calibri Light"/>
            </a:endParaRPr>
          </a:p>
        </p:txBody>
      </p:sp>
      <p:pic>
        <p:nvPicPr>
          <p:cNvPr id="7" name="Obrázek 6" descr="Obsah obrázku text, Písmo, bílé, typografie&#10;&#10;Popis byl vytvořen automaticky">
            <a:extLst>
              <a:ext uri="{FF2B5EF4-FFF2-40B4-BE49-F238E27FC236}">
                <a16:creationId xmlns:a16="http://schemas.microsoft.com/office/drawing/2014/main" id="{8A46C0B9-7C10-115D-01ED-EF76CC17D93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28684" y="418291"/>
            <a:ext cx="1651000" cy="406400"/>
          </a:xfrm>
          <a:prstGeom prst="rect">
            <a:avLst/>
          </a:prstGeom>
        </p:spPr>
      </p:pic>
      <p:pic>
        <p:nvPicPr>
          <p:cNvPr id="8" name="Obrázek 7" descr="Obsah obrázku text, Písmo, snímek obrazovky, Elektricky modrá&#10;&#10;Popis byl vytvořen automaticky">
            <a:extLst>
              <a:ext uri="{FF2B5EF4-FFF2-40B4-BE49-F238E27FC236}">
                <a16:creationId xmlns:a16="http://schemas.microsoft.com/office/drawing/2014/main" id="{6BB9883E-AE89-AE32-1578-9FF429D3575F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0822" y="284002"/>
            <a:ext cx="3005593" cy="540689"/>
          </a:xfrm>
          <a:prstGeom prst="rect">
            <a:avLst/>
          </a:prstGeom>
        </p:spPr>
      </p:pic>
      <p:pic>
        <p:nvPicPr>
          <p:cNvPr id="9" name="Obrázek 8">
            <a:extLst>
              <a:ext uri="{FF2B5EF4-FFF2-40B4-BE49-F238E27FC236}">
                <a16:creationId xmlns:a16="http://schemas.microsoft.com/office/drawing/2014/main" id="{E1F1DB30-3C8D-1D84-B1B2-22D3C98B0F8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162800" y="337919"/>
            <a:ext cx="816935" cy="432854"/>
          </a:xfrm>
          <a:prstGeom prst="rect">
            <a:avLst/>
          </a:prstGeom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19506" y="1844751"/>
            <a:ext cx="4130675" cy="62420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065">
              <a:lnSpc>
                <a:spcPts val="1595"/>
              </a:lnSpc>
              <a:spcBef>
                <a:spcPts val="105"/>
              </a:spcBef>
              <a:buClr>
                <a:srgbClr val="002D5F"/>
              </a:buClr>
              <a:tabLst>
                <a:tab pos="299085" algn="l"/>
                <a:tab pos="299720" algn="l"/>
              </a:tabLst>
            </a:pPr>
            <a:r>
              <a:rPr lang="cs-CZ" sz="1400" spc="-1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Nutné</a:t>
            </a:r>
            <a:r>
              <a:rPr lang="cs-CZ" sz="1400" spc="-6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lang="cs-CZ" sz="1400" spc="-1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umístit</a:t>
            </a:r>
            <a:r>
              <a:rPr lang="cs-CZ" sz="1400" spc="-5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lang="cs-CZ" sz="140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již</a:t>
            </a:r>
            <a:r>
              <a:rPr lang="cs-CZ" sz="1400" spc="-4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lang="cs-CZ" sz="1400" spc="-1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během</a:t>
            </a:r>
            <a:r>
              <a:rPr lang="cs-CZ" sz="1400" spc="-6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lang="cs-CZ" sz="1400" spc="-2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fyzické</a:t>
            </a:r>
            <a:r>
              <a:rPr lang="cs-CZ" sz="1400" spc="-5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lang="cs-CZ" sz="1400" spc="-1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realizace</a:t>
            </a:r>
            <a:r>
              <a:rPr lang="cs-CZ" sz="1400" spc="-5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lang="cs-CZ" sz="1400" spc="-1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projektu,</a:t>
            </a:r>
            <a:r>
              <a:rPr lang="cs-CZ" sz="140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lang="cs-CZ" sz="1400" spc="-2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nejpozději</a:t>
            </a:r>
            <a:r>
              <a:rPr lang="cs-CZ" sz="1400" spc="-5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lang="cs-CZ" sz="140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do</a:t>
            </a:r>
            <a:r>
              <a:rPr lang="cs-CZ" sz="1400" spc="-4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lang="cs-CZ" sz="1400" spc="-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doby</a:t>
            </a:r>
            <a:r>
              <a:rPr lang="cs-CZ" sz="1400" spc="-6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lang="cs-CZ" sz="1400" spc="-2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ukončení</a:t>
            </a:r>
            <a:r>
              <a:rPr lang="cs-CZ" sz="1400" spc="-5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lang="cs-CZ" sz="1400" spc="-1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fyzické</a:t>
            </a:r>
            <a:r>
              <a:rPr lang="cs-CZ" sz="1400" spc="-6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lang="cs-CZ" sz="1400" spc="-1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realizace</a:t>
            </a:r>
            <a:r>
              <a:rPr lang="cs-CZ" sz="1400" spc="-6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lang="cs-CZ" sz="1400" spc="-1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projektu. </a:t>
            </a:r>
            <a:r>
              <a:rPr lang="cs-CZ" sz="1400" spc="-30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lang="cs-CZ" sz="1400" spc="-1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Splnění</a:t>
            </a:r>
            <a:r>
              <a:rPr lang="cs-CZ" sz="1400" spc="-5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lang="cs-CZ" sz="140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se</a:t>
            </a:r>
            <a:r>
              <a:rPr lang="cs-CZ" sz="1400" spc="-2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lang="cs-CZ" sz="1400" spc="-1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dokládá</a:t>
            </a:r>
            <a:r>
              <a:rPr lang="cs-CZ" sz="1400" spc="-5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lang="cs-CZ" sz="140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v</a:t>
            </a:r>
            <a:r>
              <a:rPr lang="cs-CZ" sz="1400" spc="-2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lang="cs-CZ" sz="1400" spc="-1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rámci</a:t>
            </a:r>
            <a:r>
              <a:rPr lang="cs-CZ" sz="1400" spc="-5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lang="cs-CZ" sz="1400" spc="-1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zpráv</a:t>
            </a:r>
            <a:r>
              <a:rPr lang="cs-CZ" sz="1400" spc="-6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lang="cs-CZ" sz="140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v</a:t>
            </a:r>
            <a:r>
              <a:rPr lang="cs-CZ" sz="1400" spc="-2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lang="cs-CZ" sz="1400" spc="-1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monitoringu</a:t>
            </a:r>
            <a:r>
              <a:rPr sz="1400" spc="-1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.</a:t>
            </a:r>
            <a:endParaRPr sz="1400" dirty="0">
              <a:solidFill>
                <a:schemeClr val="accent1">
                  <a:lumMod val="50000"/>
                </a:schemeClr>
              </a:solidFill>
              <a:cs typeface="Calibri Light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19506" y="2623352"/>
            <a:ext cx="3822700" cy="2809102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spc="-1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P</a:t>
            </a:r>
            <a:r>
              <a:rPr sz="1400" spc="-2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O</a:t>
            </a:r>
            <a:r>
              <a:rPr sz="1400" spc="-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VI</a:t>
            </a:r>
            <a:r>
              <a:rPr sz="1400" spc="-2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NN</a:t>
            </a:r>
            <a:r>
              <a:rPr sz="140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É</a:t>
            </a:r>
            <a:r>
              <a:rPr sz="1400" spc="-5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400" spc="-1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N</a:t>
            </a:r>
            <a:r>
              <a:rPr sz="1400" spc="-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Á</a:t>
            </a:r>
            <a:r>
              <a:rPr sz="1400" spc="-2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S</a:t>
            </a:r>
            <a:r>
              <a:rPr sz="1400" spc="-1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T</a:t>
            </a:r>
            <a:r>
              <a:rPr sz="1400" spc="-2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R</a:t>
            </a:r>
            <a:r>
              <a:rPr sz="1400" spc="-4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O</a:t>
            </a:r>
            <a:r>
              <a:rPr sz="1400" spc="-2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J</a:t>
            </a:r>
            <a:r>
              <a:rPr sz="140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E</a:t>
            </a:r>
            <a:r>
              <a:rPr sz="1400" spc="-4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400" spc="-1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PUB</a:t>
            </a:r>
            <a:r>
              <a:rPr sz="1400" spc="-1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L</a:t>
            </a:r>
            <a:r>
              <a:rPr sz="1400" spc="-1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ICI</a:t>
            </a:r>
            <a:r>
              <a:rPr sz="1400" spc="-2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T</a:t>
            </a:r>
            <a:r>
              <a:rPr sz="140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Y</a:t>
            </a:r>
            <a:r>
              <a:rPr sz="1400" spc="-5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40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(</a:t>
            </a:r>
            <a:r>
              <a:rPr sz="1400" spc="-1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O</a:t>
            </a:r>
            <a:r>
              <a:rPr sz="140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P</a:t>
            </a:r>
            <a:r>
              <a:rPr sz="1400" spc="-3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400" spc="-10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T</a:t>
            </a:r>
            <a:r>
              <a:rPr sz="1400" spc="-1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AK</a:t>
            </a:r>
            <a:r>
              <a:rPr sz="140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)</a:t>
            </a:r>
            <a:r>
              <a:rPr sz="1400" spc="-5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40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–</a:t>
            </a:r>
            <a:r>
              <a:rPr sz="1400" spc="-1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40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v</a:t>
            </a:r>
            <a:r>
              <a:rPr sz="1400" spc="-2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40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ČJ</a:t>
            </a:r>
          </a:p>
          <a:p>
            <a:pPr>
              <a:lnSpc>
                <a:spcPct val="100000"/>
              </a:lnSpc>
            </a:pPr>
            <a:endParaRPr sz="1400" dirty="0">
              <a:solidFill>
                <a:schemeClr val="accent1">
                  <a:lumMod val="50000"/>
                </a:schemeClr>
              </a:solidFill>
              <a:cs typeface="Calibri Light"/>
            </a:endParaRPr>
          </a:p>
          <a:p>
            <a:pPr marL="227329" indent="-215265">
              <a:lnSpc>
                <a:spcPct val="100000"/>
              </a:lnSpc>
              <a:buFont typeface="Arial MT"/>
              <a:buChar char="•"/>
              <a:tabLst>
                <a:tab pos="227329" algn="l"/>
                <a:tab pos="227965" algn="l"/>
              </a:tabLst>
            </a:pPr>
            <a:r>
              <a:rPr sz="1400" spc="-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Umístění</a:t>
            </a:r>
            <a:endParaRPr sz="1400" dirty="0">
              <a:solidFill>
                <a:schemeClr val="accent1">
                  <a:lumMod val="50000"/>
                </a:schemeClr>
              </a:solidFill>
              <a:cs typeface="Calibri Light"/>
            </a:endParaRPr>
          </a:p>
          <a:p>
            <a:pPr marL="577850" lvl="1" indent="-215265">
              <a:lnSpc>
                <a:spcPct val="100000"/>
              </a:lnSpc>
              <a:spcBef>
                <a:spcPts val="335"/>
              </a:spcBef>
              <a:buChar char="—"/>
              <a:tabLst>
                <a:tab pos="578485" algn="l"/>
              </a:tabLst>
            </a:pPr>
            <a:r>
              <a:rPr sz="1400" spc="-1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sídlo/provozovna</a:t>
            </a:r>
            <a:r>
              <a:rPr sz="1400" spc="-4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400" spc="-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(plakát</a:t>
            </a:r>
            <a:r>
              <a:rPr sz="1400" spc="-3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400" spc="-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A3)</a:t>
            </a:r>
            <a:endParaRPr sz="1400" dirty="0">
              <a:solidFill>
                <a:schemeClr val="accent1">
                  <a:lumMod val="50000"/>
                </a:schemeClr>
              </a:solidFill>
              <a:cs typeface="Calibri Light"/>
            </a:endParaRPr>
          </a:p>
          <a:p>
            <a:pPr marL="577850" lvl="1" indent="-215265">
              <a:lnSpc>
                <a:spcPct val="100000"/>
              </a:lnSpc>
              <a:spcBef>
                <a:spcPts val="340"/>
              </a:spcBef>
              <a:buChar char="—"/>
              <a:tabLst>
                <a:tab pos="578485" algn="l"/>
              </a:tabLst>
            </a:pPr>
            <a:r>
              <a:rPr sz="1400" spc="-1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webové</a:t>
            </a:r>
            <a:r>
              <a:rPr sz="1400" spc="-6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400" spc="-1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stránky</a:t>
            </a:r>
            <a:endParaRPr sz="1400" dirty="0">
              <a:solidFill>
                <a:schemeClr val="accent1">
                  <a:lumMod val="50000"/>
                </a:schemeClr>
              </a:solidFill>
              <a:cs typeface="Calibri Light"/>
            </a:endParaRPr>
          </a:p>
          <a:p>
            <a:pPr marL="577850" lvl="1" indent="-215265">
              <a:lnSpc>
                <a:spcPct val="100000"/>
              </a:lnSpc>
              <a:spcBef>
                <a:spcPts val="325"/>
              </a:spcBef>
              <a:buChar char="—"/>
              <a:tabLst>
                <a:tab pos="578485" algn="l"/>
              </a:tabLst>
            </a:pPr>
            <a:r>
              <a:rPr sz="140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sociální</a:t>
            </a:r>
            <a:r>
              <a:rPr sz="1400" spc="-2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400" spc="-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sítě </a:t>
            </a:r>
            <a:r>
              <a:rPr sz="140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(1</a:t>
            </a:r>
            <a:r>
              <a:rPr sz="1400" spc="-2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400" spc="-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post</a:t>
            </a:r>
            <a:r>
              <a:rPr sz="1400" spc="-3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40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na</a:t>
            </a:r>
            <a:r>
              <a:rPr sz="1400" spc="-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40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1</a:t>
            </a:r>
            <a:r>
              <a:rPr sz="1400" spc="-1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40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soc.</a:t>
            </a:r>
            <a:r>
              <a:rPr sz="1400" spc="-1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400" spc="-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síti)</a:t>
            </a:r>
            <a:endParaRPr sz="1400" dirty="0">
              <a:solidFill>
                <a:schemeClr val="accent1">
                  <a:lumMod val="50000"/>
                </a:schemeClr>
              </a:solidFill>
              <a:cs typeface="Calibri Light"/>
            </a:endParaRPr>
          </a:p>
          <a:p>
            <a:pPr lvl="1">
              <a:lnSpc>
                <a:spcPct val="100000"/>
              </a:lnSpc>
              <a:spcBef>
                <a:spcPts val="15"/>
              </a:spcBef>
              <a:buClr>
                <a:srgbClr val="002D5F"/>
              </a:buClr>
              <a:buFont typeface="Calibri Light"/>
              <a:buChar char="—"/>
            </a:pPr>
            <a:endParaRPr sz="1400" dirty="0">
              <a:solidFill>
                <a:schemeClr val="accent1">
                  <a:lumMod val="50000"/>
                </a:schemeClr>
              </a:solidFill>
              <a:cs typeface="Calibri Light"/>
            </a:endParaRPr>
          </a:p>
          <a:p>
            <a:pPr marL="227329" indent="-215265">
              <a:lnSpc>
                <a:spcPct val="100000"/>
              </a:lnSpc>
              <a:buFont typeface="Arial MT"/>
              <a:buChar char="•"/>
              <a:tabLst>
                <a:tab pos="227329" algn="l"/>
                <a:tab pos="227965" algn="l"/>
              </a:tabLst>
            </a:pPr>
            <a:r>
              <a:rPr sz="1400" spc="-1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Forma/obsah</a:t>
            </a:r>
            <a:endParaRPr sz="1400" dirty="0">
              <a:solidFill>
                <a:schemeClr val="accent1">
                  <a:lumMod val="50000"/>
                </a:schemeClr>
              </a:solidFill>
              <a:cs typeface="Calibri Light"/>
            </a:endParaRPr>
          </a:p>
          <a:p>
            <a:pPr marL="620395" lvl="1" indent="-257810">
              <a:lnSpc>
                <a:spcPct val="100000"/>
              </a:lnSpc>
              <a:spcBef>
                <a:spcPts val="335"/>
              </a:spcBef>
              <a:buChar char="—"/>
              <a:tabLst>
                <a:tab pos="621030" algn="l"/>
              </a:tabLst>
            </a:pPr>
            <a:r>
              <a:rPr sz="1400" spc="-1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název</a:t>
            </a:r>
            <a:r>
              <a:rPr sz="1400" spc="-2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400" spc="-1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projektu</a:t>
            </a:r>
            <a:r>
              <a:rPr sz="1400" spc="-3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40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v</a:t>
            </a:r>
            <a:r>
              <a:rPr sz="1400" spc="1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40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plné</a:t>
            </a:r>
            <a:r>
              <a:rPr sz="1400" spc="-2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40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nebo</a:t>
            </a:r>
            <a:r>
              <a:rPr sz="1400" spc="-4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400" spc="-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zkrácené</a:t>
            </a:r>
            <a:r>
              <a:rPr sz="1400" spc="-2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400" spc="-1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formě</a:t>
            </a:r>
            <a:endParaRPr sz="1400" dirty="0">
              <a:solidFill>
                <a:schemeClr val="accent1">
                  <a:lumMod val="50000"/>
                </a:schemeClr>
              </a:solidFill>
              <a:cs typeface="Calibri Light"/>
            </a:endParaRPr>
          </a:p>
          <a:p>
            <a:pPr marL="620395" lvl="1" indent="-257810">
              <a:lnSpc>
                <a:spcPct val="100000"/>
              </a:lnSpc>
              <a:spcBef>
                <a:spcPts val="325"/>
              </a:spcBef>
              <a:buChar char="—"/>
              <a:tabLst>
                <a:tab pos="621030" algn="l"/>
              </a:tabLst>
            </a:pPr>
            <a:r>
              <a:rPr sz="1400" spc="-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hlavní</a:t>
            </a:r>
            <a:r>
              <a:rPr sz="1400" spc="-3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400" spc="-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cíl</a:t>
            </a:r>
            <a:r>
              <a:rPr sz="1400" spc="-1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400" spc="-1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projektu</a:t>
            </a:r>
            <a:endParaRPr sz="1400" dirty="0">
              <a:solidFill>
                <a:schemeClr val="accent1">
                  <a:lumMod val="50000"/>
                </a:schemeClr>
              </a:solidFill>
              <a:cs typeface="Calibri Light"/>
            </a:endParaRPr>
          </a:p>
          <a:p>
            <a:pPr marL="620395" marR="5080" lvl="1" indent="-257810">
              <a:lnSpc>
                <a:spcPts val="1510"/>
              </a:lnSpc>
              <a:spcBef>
                <a:spcPts val="530"/>
              </a:spcBef>
              <a:buChar char="—"/>
              <a:tabLst>
                <a:tab pos="621030" algn="l"/>
              </a:tabLst>
            </a:pPr>
            <a:r>
              <a:rPr sz="140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znak EU + </a:t>
            </a:r>
            <a:r>
              <a:rPr sz="1400" spc="-1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standardní text </a:t>
            </a:r>
            <a:r>
              <a:rPr sz="1400" spc="-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„Spolufinancováno </a:t>
            </a:r>
            <a:r>
              <a:rPr sz="1400" spc="-30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400" spc="-2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Evropskou</a:t>
            </a:r>
            <a:r>
              <a:rPr sz="1400" spc="-3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40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unií“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419506" y="5619394"/>
            <a:ext cx="2184400" cy="4318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1595"/>
              </a:lnSpc>
              <a:spcBef>
                <a:spcPts val="100"/>
              </a:spcBef>
            </a:pPr>
            <a:r>
              <a:rPr sz="1400" spc="-5" dirty="0">
                <a:solidFill>
                  <a:srgbClr val="002D5F"/>
                </a:solidFill>
                <a:latin typeface="Calibri Light"/>
                <a:cs typeface="Calibri Light"/>
              </a:rPr>
              <a:t>VÍCE</a:t>
            </a:r>
            <a:r>
              <a:rPr sz="1400" spc="-75" dirty="0">
                <a:solidFill>
                  <a:srgbClr val="002D5F"/>
                </a:solidFill>
                <a:latin typeface="Calibri Light"/>
                <a:cs typeface="Calibri Light"/>
              </a:rPr>
              <a:t> </a:t>
            </a:r>
            <a:r>
              <a:rPr sz="1400" spc="-15" dirty="0">
                <a:solidFill>
                  <a:srgbClr val="002D5F"/>
                </a:solidFill>
                <a:latin typeface="Calibri Light"/>
                <a:cs typeface="Calibri Light"/>
              </a:rPr>
              <a:t>INFORMACÍ:</a:t>
            </a:r>
            <a:endParaRPr sz="1400" dirty="0">
              <a:latin typeface="Calibri Light"/>
              <a:cs typeface="Calibri Light"/>
            </a:endParaRPr>
          </a:p>
          <a:p>
            <a:pPr marL="227329" indent="-215265">
              <a:lnSpc>
                <a:spcPts val="1595"/>
              </a:lnSpc>
              <a:buClr>
                <a:srgbClr val="002D5F"/>
              </a:buClr>
              <a:buFont typeface="Arial MT"/>
              <a:buChar char="•"/>
              <a:tabLst>
                <a:tab pos="227329" algn="l"/>
                <a:tab pos="227965" algn="l"/>
              </a:tabLst>
            </a:pPr>
            <a:r>
              <a:rPr sz="1400" u="sng" spc="-5" dirty="0">
                <a:solidFill>
                  <a:srgbClr val="009FE2"/>
                </a:solidFill>
                <a:uFill>
                  <a:solidFill>
                    <a:srgbClr val="009FE2"/>
                  </a:solidFill>
                </a:uFill>
                <a:latin typeface="Calibri Light"/>
                <a:cs typeface="Calibri Light"/>
                <a:hlinkClick r:id="rId2"/>
              </a:rPr>
              <a:t>PpŽP</a:t>
            </a:r>
            <a:r>
              <a:rPr sz="1400" u="sng" spc="-30" dirty="0">
                <a:solidFill>
                  <a:srgbClr val="009FE2"/>
                </a:solidFill>
                <a:uFill>
                  <a:solidFill>
                    <a:srgbClr val="009FE2"/>
                  </a:solidFill>
                </a:uFill>
                <a:latin typeface="Calibri Light"/>
                <a:cs typeface="Calibri Light"/>
                <a:hlinkClick r:id="rId2"/>
              </a:rPr>
              <a:t> </a:t>
            </a:r>
            <a:r>
              <a:rPr sz="1400" u="sng" spc="-5" dirty="0">
                <a:solidFill>
                  <a:srgbClr val="009FE2"/>
                </a:solidFill>
                <a:uFill>
                  <a:solidFill>
                    <a:srgbClr val="009FE2"/>
                  </a:solidFill>
                </a:uFill>
                <a:latin typeface="Calibri Light"/>
                <a:cs typeface="Calibri Light"/>
                <a:hlinkClick r:id="rId2"/>
              </a:rPr>
              <a:t>obecná</a:t>
            </a:r>
            <a:r>
              <a:rPr sz="1400" u="sng" spc="-40" dirty="0">
                <a:solidFill>
                  <a:srgbClr val="009FE2"/>
                </a:solidFill>
                <a:uFill>
                  <a:solidFill>
                    <a:srgbClr val="009FE2"/>
                  </a:solidFill>
                </a:uFill>
                <a:latin typeface="Calibri Light"/>
                <a:cs typeface="Calibri Light"/>
                <a:hlinkClick r:id="rId2"/>
              </a:rPr>
              <a:t> </a:t>
            </a:r>
            <a:r>
              <a:rPr sz="1400" u="sng" spc="-5" dirty="0">
                <a:solidFill>
                  <a:srgbClr val="009FE2"/>
                </a:solidFill>
                <a:uFill>
                  <a:solidFill>
                    <a:srgbClr val="009FE2"/>
                  </a:solidFill>
                </a:uFill>
                <a:latin typeface="Calibri Light"/>
                <a:cs typeface="Calibri Light"/>
                <a:hlinkClick r:id="rId2"/>
              </a:rPr>
              <a:t>část</a:t>
            </a:r>
            <a:r>
              <a:rPr sz="1400" u="sng" spc="-25" dirty="0">
                <a:solidFill>
                  <a:srgbClr val="009FE2"/>
                </a:solidFill>
                <a:uFill>
                  <a:solidFill>
                    <a:srgbClr val="009FE2"/>
                  </a:solidFill>
                </a:uFill>
                <a:latin typeface="Calibri Light"/>
                <a:cs typeface="Calibri Light"/>
                <a:hlinkClick r:id="rId2"/>
              </a:rPr>
              <a:t> </a:t>
            </a:r>
            <a:r>
              <a:rPr sz="1400" u="sng" spc="-5" dirty="0">
                <a:solidFill>
                  <a:srgbClr val="009FE2"/>
                </a:solidFill>
                <a:uFill>
                  <a:solidFill>
                    <a:srgbClr val="009FE2"/>
                  </a:solidFill>
                </a:uFill>
                <a:latin typeface="Calibri Light"/>
                <a:cs typeface="Calibri Light"/>
                <a:hlinkClick r:id="rId2"/>
              </a:rPr>
              <a:t>(kap.</a:t>
            </a:r>
            <a:r>
              <a:rPr sz="1400" u="sng" spc="-50" dirty="0">
                <a:solidFill>
                  <a:srgbClr val="009FE2"/>
                </a:solidFill>
                <a:uFill>
                  <a:solidFill>
                    <a:srgbClr val="009FE2"/>
                  </a:solidFill>
                </a:uFill>
                <a:latin typeface="Calibri Light"/>
                <a:cs typeface="Calibri Light"/>
                <a:hlinkClick r:id="rId2"/>
              </a:rPr>
              <a:t> </a:t>
            </a:r>
            <a:r>
              <a:rPr sz="1400" u="sng" dirty="0">
                <a:solidFill>
                  <a:srgbClr val="009FE2"/>
                </a:solidFill>
                <a:uFill>
                  <a:solidFill>
                    <a:srgbClr val="009FE2"/>
                  </a:solidFill>
                </a:uFill>
                <a:latin typeface="Calibri Light"/>
                <a:cs typeface="Calibri Light"/>
                <a:hlinkClick r:id="rId2"/>
              </a:rPr>
              <a:t>8.2)</a:t>
            </a:r>
            <a:endParaRPr sz="1400" dirty="0">
              <a:latin typeface="Calibri Light"/>
              <a:cs typeface="Calibri Light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419506" y="6003747"/>
            <a:ext cx="2783840" cy="62357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27329" indent="-215265">
              <a:lnSpc>
                <a:spcPts val="1595"/>
              </a:lnSpc>
              <a:spcBef>
                <a:spcPts val="100"/>
              </a:spcBef>
              <a:buClr>
                <a:srgbClr val="002D5F"/>
              </a:buClr>
              <a:buFont typeface="Arial MT"/>
              <a:buChar char="•"/>
              <a:tabLst>
                <a:tab pos="227329" algn="l"/>
                <a:tab pos="227965" algn="l"/>
              </a:tabLst>
            </a:pPr>
            <a:r>
              <a:rPr sz="1400" u="sng" dirty="0">
                <a:solidFill>
                  <a:srgbClr val="009FE2"/>
                </a:solidFill>
                <a:uFill>
                  <a:solidFill>
                    <a:srgbClr val="009FE2"/>
                  </a:solidFill>
                </a:uFill>
                <a:latin typeface="Calibri Light"/>
                <a:cs typeface="Calibri Light"/>
                <a:hlinkClick r:id="rId3"/>
              </a:rPr>
              <a:t>Manuál</a:t>
            </a:r>
            <a:r>
              <a:rPr sz="1400" u="sng" spc="-25" dirty="0">
                <a:solidFill>
                  <a:srgbClr val="009FE2"/>
                </a:solidFill>
                <a:uFill>
                  <a:solidFill>
                    <a:srgbClr val="009FE2"/>
                  </a:solidFill>
                </a:uFill>
                <a:latin typeface="Calibri Light"/>
                <a:cs typeface="Calibri Light"/>
                <a:hlinkClick r:id="rId3"/>
              </a:rPr>
              <a:t> </a:t>
            </a:r>
            <a:r>
              <a:rPr sz="1400" u="sng" dirty="0">
                <a:solidFill>
                  <a:srgbClr val="009FE2"/>
                </a:solidFill>
                <a:uFill>
                  <a:solidFill>
                    <a:srgbClr val="009FE2"/>
                  </a:solidFill>
                </a:uFill>
                <a:latin typeface="Calibri Light"/>
                <a:cs typeface="Calibri Light"/>
                <a:hlinkClick r:id="rId3"/>
              </a:rPr>
              <a:t>jednotného</a:t>
            </a:r>
            <a:r>
              <a:rPr sz="1400" u="sng" spc="-55" dirty="0">
                <a:solidFill>
                  <a:srgbClr val="009FE2"/>
                </a:solidFill>
                <a:uFill>
                  <a:solidFill>
                    <a:srgbClr val="009FE2"/>
                  </a:solidFill>
                </a:uFill>
                <a:latin typeface="Calibri Light"/>
                <a:cs typeface="Calibri Light"/>
                <a:hlinkClick r:id="rId3"/>
              </a:rPr>
              <a:t> </a:t>
            </a:r>
            <a:r>
              <a:rPr sz="1400" u="sng" spc="-5" dirty="0">
                <a:solidFill>
                  <a:srgbClr val="009FE2"/>
                </a:solidFill>
                <a:uFill>
                  <a:solidFill>
                    <a:srgbClr val="009FE2"/>
                  </a:solidFill>
                </a:uFill>
                <a:latin typeface="Calibri Light"/>
                <a:cs typeface="Calibri Light"/>
                <a:hlinkClick r:id="rId3"/>
              </a:rPr>
              <a:t>vizuálního</a:t>
            </a:r>
            <a:r>
              <a:rPr sz="1400" u="sng" spc="-30" dirty="0">
                <a:solidFill>
                  <a:srgbClr val="009FE2"/>
                </a:solidFill>
                <a:uFill>
                  <a:solidFill>
                    <a:srgbClr val="009FE2"/>
                  </a:solidFill>
                </a:uFill>
                <a:latin typeface="Calibri Light"/>
                <a:cs typeface="Calibri Light"/>
                <a:hlinkClick r:id="rId3"/>
              </a:rPr>
              <a:t> </a:t>
            </a:r>
            <a:r>
              <a:rPr sz="1400" u="sng" spc="-5" dirty="0">
                <a:solidFill>
                  <a:srgbClr val="009FE2"/>
                </a:solidFill>
                <a:uFill>
                  <a:solidFill>
                    <a:srgbClr val="009FE2"/>
                  </a:solidFill>
                </a:uFill>
                <a:latin typeface="Calibri Light"/>
                <a:cs typeface="Calibri Light"/>
                <a:hlinkClick r:id="rId3"/>
              </a:rPr>
              <a:t>stylu</a:t>
            </a:r>
            <a:endParaRPr sz="1400" dirty="0">
              <a:latin typeface="Calibri Light"/>
              <a:cs typeface="Calibri Light"/>
            </a:endParaRPr>
          </a:p>
          <a:p>
            <a:pPr marL="227329" indent="-215265">
              <a:lnSpc>
                <a:spcPts val="1510"/>
              </a:lnSpc>
              <a:buFont typeface="Arial MT"/>
              <a:buChar char="•"/>
              <a:tabLst>
                <a:tab pos="227329" algn="l"/>
                <a:tab pos="227965" algn="l"/>
              </a:tabLst>
            </a:pPr>
            <a:r>
              <a:rPr sz="1400" spc="-20" dirty="0">
                <a:solidFill>
                  <a:srgbClr val="002D5F"/>
                </a:solidFill>
                <a:latin typeface="Calibri Light"/>
                <a:cs typeface="Calibri Light"/>
              </a:rPr>
              <a:t>Vzory</a:t>
            </a:r>
            <a:r>
              <a:rPr sz="1400" spc="-45" dirty="0">
                <a:solidFill>
                  <a:srgbClr val="002D5F"/>
                </a:solidFill>
                <a:latin typeface="Calibri Light"/>
                <a:cs typeface="Calibri Light"/>
              </a:rPr>
              <a:t> </a:t>
            </a:r>
            <a:r>
              <a:rPr sz="1400" dirty="0">
                <a:solidFill>
                  <a:srgbClr val="002D5F"/>
                </a:solidFill>
                <a:latin typeface="Calibri Light"/>
                <a:cs typeface="Calibri Light"/>
              </a:rPr>
              <a:t>log</a:t>
            </a:r>
            <a:r>
              <a:rPr sz="1400" spc="-15" dirty="0">
                <a:solidFill>
                  <a:srgbClr val="002D5F"/>
                </a:solidFill>
                <a:latin typeface="Calibri Light"/>
                <a:cs typeface="Calibri Light"/>
              </a:rPr>
              <a:t> </a:t>
            </a:r>
            <a:r>
              <a:rPr sz="1400" spc="-5" dirty="0">
                <a:solidFill>
                  <a:srgbClr val="002D5F"/>
                </a:solidFill>
                <a:latin typeface="Calibri Light"/>
                <a:cs typeface="Calibri Light"/>
              </a:rPr>
              <a:t>EU/MPO,</a:t>
            </a:r>
            <a:r>
              <a:rPr sz="1400" spc="-15" dirty="0">
                <a:solidFill>
                  <a:srgbClr val="002D5F"/>
                </a:solidFill>
                <a:latin typeface="Calibri Light"/>
                <a:cs typeface="Calibri Light"/>
              </a:rPr>
              <a:t> </a:t>
            </a:r>
            <a:r>
              <a:rPr sz="1400" spc="-5" dirty="0">
                <a:solidFill>
                  <a:srgbClr val="002D5F"/>
                </a:solidFill>
                <a:latin typeface="Calibri Light"/>
                <a:cs typeface="Calibri Light"/>
              </a:rPr>
              <a:t>plakátů</a:t>
            </a:r>
            <a:r>
              <a:rPr sz="1400" spc="-40" dirty="0">
                <a:solidFill>
                  <a:srgbClr val="009FE2"/>
                </a:solidFill>
                <a:latin typeface="Calibri Light"/>
                <a:cs typeface="Calibri Light"/>
              </a:rPr>
              <a:t> </a:t>
            </a:r>
            <a:r>
              <a:rPr sz="1400" u="sng" spc="-15" dirty="0">
                <a:solidFill>
                  <a:srgbClr val="009FE2"/>
                </a:solidFill>
                <a:uFill>
                  <a:solidFill>
                    <a:srgbClr val="009FE2"/>
                  </a:solidFill>
                </a:uFill>
                <a:latin typeface="Calibri Light"/>
                <a:cs typeface="Calibri Light"/>
                <a:hlinkClick r:id="rId4"/>
              </a:rPr>
              <a:t>zde</a:t>
            </a:r>
            <a:endParaRPr sz="1400" dirty="0">
              <a:latin typeface="Calibri Light"/>
              <a:cs typeface="Calibri Light"/>
            </a:endParaRPr>
          </a:p>
          <a:p>
            <a:pPr marL="227329" indent="-215265">
              <a:lnSpc>
                <a:spcPts val="1595"/>
              </a:lnSpc>
              <a:buClr>
                <a:srgbClr val="002D5F"/>
              </a:buClr>
              <a:buFont typeface="Arial MT"/>
              <a:buChar char="•"/>
              <a:tabLst>
                <a:tab pos="227329" algn="l"/>
                <a:tab pos="227965" algn="l"/>
              </a:tabLst>
            </a:pPr>
            <a:r>
              <a:rPr sz="1400" u="sng" spc="-10" dirty="0">
                <a:solidFill>
                  <a:srgbClr val="009FE2"/>
                </a:solidFill>
                <a:uFill>
                  <a:solidFill>
                    <a:srgbClr val="009FE2"/>
                  </a:solidFill>
                </a:uFill>
                <a:latin typeface="Calibri Light"/>
                <a:cs typeface="Calibri Light"/>
                <a:hlinkClick r:id="rId5"/>
              </a:rPr>
              <a:t>Generátor</a:t>
            </a:r>
            <a:r>
              <a:rPr sz="1400" u="sng" spc="-35" dirty="0">
                <a:solidFill>
                  <a:srgbClr val="009FE2"/>
                </a:solidFill>
                <a:uFill>
                  <a:solidFill>
                    <a:srgbClr val="009FE2"/>
                  </a:solidFill>
                </a:uFill>
                <a:latin typeface="Calibri Light"/>
                <a:cs typeface="Calibri Light"/>
                <a:hlinkClick r:id="rId5"/>
              </a:rPr>
              <a:t> </a:t>
            </a:r>
            <a:r>
              <a:rPr sz="1400" u="sng" spc="-5" dirty="0">
                <a:solidFill>
                  <a:srgbClr val="009FE2"/>
                </a:solidFill>
                <a:uFill>
                  <a:solidFill>
                    <a:srgbClr val="009FE2"/>
                  </a:solidFill>
                </a:uFill>
                <a:latin typeface="Calibri Light"/>
                <a:cs typeface="Calibri Light"/>
                <a:hlinkClick r:id="rId5"/>
              </a:rPr>
              <a:t>povinné</a:t>
            </a:r>
            <a:r>
              <a:rPr sz="1400" u="sng" spc="-50" dirty="0">
                <a:solidFill>
                  <a:srgbClr val="009FE2"/>
                </a:solidFill>
                <a:uFill>
                  <a:solidFill>
                    <a:srgbClr val="009FE2"/>
                  </a:solidFill>
                </a:uFill>
                <a:latin typeface="Calibri Light"/>
                <a:cs typeface="Calibri Light"/>
                <a:hlinkClick r:id="rId5"/>
              </a:rPr>
              <a:t> </a:t>
            </a:r>
            <a:r>
              <a:rPr sz="1400" u="sng" dirty="0">
                <a:solidFill>
                  <a:srgbClr val="009FE2"/>
                </a:solidFill>
                <a:uFill>
                  <a:solidFill>
                    <a:srgbClr val="009FE2"/>
                  </a:solidFill>
                </a:uFill>
                <a:latin typeface="Calibri Light"/>
                <a:cs typeface="Calibri Light"/>
                <a:hlinkClick r:id="rId5"/>
              </a:rPr>
              <a:t>publicity</a:t>
            </a:r>
            <a:endParaRPr sz="1400" dirty="0">
              <a:latin typeface="Calibri Light"/>
              <a:cs typeface="Calibri Light"/>
            </a:endParaRPr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1843618" y="1002014"/>
            <a:ext cx="4557182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95"/>
              </a:spcBef>
            </a:pPr>
            <a:r>
              <a:rPr lang="cs-CZ" spc="-15" dirty="0">
                <a:solidFill>
                  <a:schemeClr val="accent1">
                    <a:lumMod val="50000"/>
                  </a:schemeClr>
                </a:solidFill>
              </a:rPr>
              <a:t>  </a:t>
            </a:r>
            <a:r>
              <a:rPr spc="-15" dirty="0" err="1">
                <a:solidFill>
                  <a:schemeClr val="accent1">
                    <a:lumMod val="50000"/>
                  </a:schemeClr>
                </a:solidFill>
              </a:rPr>
              <a:t>Povinná</a:t>
            </a:r>
            <a:r>
              <a:rPr spc="-25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spc="-10" dirty="0">
                <a:solidFill>
                  <a:schemeClr val="accent1">
                    <a:lumMod val="50000"/>
                  </a:schemeClr>
                </a:solidFill>
              </a:rPr>
              <a:t>publicita</a:t>
            </a:r>
          </a:p>
        </p:txBody>
      </p:sp>
      <p:pic>
        <p:nvPicPr>
          <p:cNvPr id="7" name="object 7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5094789" y="2914803"/>
            <a:ext cx="2991478" cy="2087891"/>
          </a:xfrm>
          <a:prstGeom prst="rect">
            <a:avLst/>
          </a:prstGeom>
        </p:spPr>
      </p:pic>
      <p:sp>
        <p:nvSpPr>
          <p:cNvPr id="8" name="object 8"/>
          <p:cNvSpPr txBox="1"/>
          <p:nvPr/>
        </p:nvSpPr>
        <p:spPr>
          <a:xfrm>
            <a:off x="5741670" y="2416301"/>
            <a:ext cx="1363980" cy="300355"/>
          </a:xfrm>
          <a:prstGeom prst="rect">
            <a:avLst/>
          </a:prstGeom>
          <a:ln w="25400">
            <a:solidFill>
              <a:srgbClr val="EE3D2C"/>
            </a:solidFill>
          </a:ln>
        </p:spPr>
        <p:txBody>
          <a:bodyPr vert="horz" wrap="square" lIns="0" tIns="49530" rIns="0" bIns="0" rtlCol="0">
            <a:spAutoFit/>
          </a:bodyPr>
          <a:lstStyle/>
          <a:p>
            <a:pPr marL="383540">
              <a:lnSpc>
                <a:spcPct val="100000"/>
              </a:lnSpc>
              <a:spcBef>
                <a:spcPts val="390"/>
              </a:spcBef>
            </a:pPr>
            <a:r>
              <a:rPr sz="1200" b="1" spc="-10" dirty="0">
                <a:solidFill>
                  <a:srgbClr val="EE3D2C"/>
                </a:solidFill>
                <a:latin typeface="Calibri"/>
                <a:cs typeface="Calibri"/>
              </a:rPr>
              <a:t>Plakát</a:t>
            </a:r>
            <a:r>
              <a:rPr sz="1200" b="1" spc="-45" dirty="0">
                <a:solidFill>
                  <a:srgbClr val="EE3D2C"/>
                </a:solidFill>
                <a:latin typeface="Calibri"/>
                <a:cs typeface="Calibri"/>
              </a:rPr>
              <a:t> </a:t>
            </a:r>
            <a:r>
              <a:rPr sz="1200" b="1" dirty="0">
                <a:solidFill>
                  <a:srgbClr val="EE3D2C"/>
                </a:solidFill>
                <a:latin typeface="Calibri"/>
                <a:cs typeface="Calibri"/>
              </a:rPr>
              <a:t>A3</a:t>
            </a:r>
            <a:endParaRPr sz="1200">
              <a:latin typeface="Calibri"/>
              <a:cs typeface="Calibri"/>
            </a:endParaRPr>
          </a:p>
        </p:txBody>
      </p:sp>
      <p:pic>
        <p:nvPicPr>
          <p:cNvPr id="9" name="object 9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6094743" y="6181715"/>
            <a:ext cx="1040378" cy="224938"/>
          </a:xfrm>
          <a:prstGeom prst="rect">
            <a:avLst/>
          </a:prstGeom>
        </p:spPr>
      </p:pic>
      <p:sp>
        <p:nvSpPr>
          <p:cNvPr id="10" name="object 10"/>
          <p:cNvSpPr txBox="1"/>
          <p:nvPr/>
        </p:nvSpPr>
        <p:spPr>
          <a:xfrm>
            <a:off x="5255514" y="5744717"/>
            <a:ext cx="2524125" cy="299085"/>
          </a:xfrm>
          <a:prstGeom prst="rect">
            <a:avLst/>
          </a:prstGeom>
          <a:ln w="25400">
            <a:solidFill>
              <a:srgbClr val="EE3D2C"/>
            </a:solidFill>
          </a:ln>
        </p:spPr>
        <p:txBody>
          <a:bodyPr vert="horz" wrap="square" lIns="0" tIns="49530" rIns="0" bIns="0" rtlCol="0">
            <a:spAutoFit/>
          </a:bodyPr>
          <a:lstStyle/>
          <a:p>
            <a:pPr marL="450215">
              <a:lnSpc>
                <a:spcPct val="100000"/>
              </a:lnSpc>
              <a:spcBef>
                <a:spcPts val="390"/>
              </a:spcBef>
            </a:pPr>
            <a:r>
              <a:rPr sz="1200" b="1" spc="-5" dirty="0">
                <a:solidFill>
                  <a:srgbClr val="EE3D2C"/>
                </a:solidFill>
                <a:latin typeface="Calibri"/>
                <a:cs typeface="Calibri"/>
              </a:rPr>
              <a:t>Znak</a:t>
            </a:r>
            <a:r>
              <a:rPr sz="1200" b="1" spc="-15" dirty="0">
                <a:solidFill>
                  <a:srgbClr val="EE3D2C"/>
                </a:solidFill>
                <a:latin typeface="Calibri"/>
                <a:cs typeface="Calibri"/>
              </a:rPr>
              <a:t> </a:t>
            </a:r>
            <a:r>
              <a:rPr sz="1200" b="1" dirty="0">
                <a:solidFill>
                  <a:srgbClr val="EE3D2C"/>
                </a:solidFill>
                <a:latin typeface="Calibri"/>
                <a:cs typeface="Calibri"/>
              </a:rPr>
              <a:t>EU</a:t>
            </a:r>
            <a:r>
              <a:rPr sz="1200" b="1" spc="-15" dirty="0">
                <a:solidFill>
                  <a:srgbClr val="EE3D2C"/>
                </a:solidFill>
                <a:latin typeface="Calibri"/>
                <a:cs typeface="Calibri"/>
              </a:rPr>
              <a:t> </a:t>
            </a:r>
            <a:r>
              <a:rPr sz="1200" b="1" dirty="0">
                <a:solidFill>
                  <a:srgbClr val="EE3D2C"/>
                </a:solidFill>
                <a:latin typeface="Calibri"/>
                <a:cs typeface="Calibri"/>
              </a:rPr>
              <a:t>+</a:t>
            </a:r>
            <a:r>
              <a:rPr sz="1200" b="1" spc="-5" dirty="0">
                <a:solidFill>
                  <a:srgbClr val="EE3D2C"/>
                </a:solidFill>
                <a:latin typeface="Calibri"/>
                <a:cs typeface="Calibri"/>
              </a:rPr>
              <a:t> standardní</a:t>
            </a:r>
            <a:r>
              <a:rPr sz="1200" b="1" spc="-20" dirty="0">
                <a:solidFill>
                  <a:srgbClr val="EE3D2C"/>
                </a:solidFill>
                <a:latin typeface="Calibri"/>
                <a:cs typeface="Calibri"/>
              </a:rPr>
              <a:t> </a:t>
            </a:r>
            <a:r>
              <a:rPr sz="1200" b="1" spc="-15" dirty="0">
                <a:solidFill>
                  <a:srgbClr val="EE3D2C"/>
                </a:solidFill>
                <a:latin typeface="Calibri"/>
                <a:cs typeface="Calibri"/>
              </a:rPr>
              <a:t>text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5442330" y="1848104"/>
            <a:ext cx="1968500" cy="22890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spc="-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V</a:t>
            </a:r>
            <a:r>
              <a:rPr sz="1400" spc="-1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Z</a:t>
            </a:r>
            <a:r>
              <a:rPr sz="1400" spc="-1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O</a:t>
            </a:r>
            <a:r>
              <a:rPr sz="1400" spc="-3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R</a:t>
            </a:r>
            <a:r>
              <a:rPr sz="140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Y</a:t>
            </a:r>
            <a:r>
              <a:rPr sz="1400" spc="-5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400" spc="-1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P</a:t>
            </a:r>
            <a:r>
              <a:rPr sz="1400" spc="-2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O</a:t>
            </a:r>
            <a:r>
              <a:rPr sz="1400" spc="-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VI</a:t>
            </a:r>
            <a:r>
              <a:rPr sz="1400" spc="-2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N</a:t>
            </a:r>
            <a:r>
              <a:rPr sz="1400" spc="-3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N</a:t>
            </a:r>
            <a:r>
              <a:rPr sz="140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É</a:t>
            </a:r>
            <a:r>
              <a:rPr sz="1400" spc="-4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400" spc="-1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PUB</a:t>
            </a:r>
            <a:r>
              <a:rPr sz="1400" spc="-1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L</a:t>
            </a:r>
            <a:r>
              <a:rPr sz="1400" spc="-1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ICI</a:t>
            </a:r>
            <a:r>
              <a:rPr sz="1400" spc="-2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T</a:t>
            </a:r>
            <a:r>
              <a:rPr sz="1400" spc="-12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Y</a:t>
            </a:r>
            <a:r>
              <a:rPr sz="1400" dirty="0">
                <a:cs typeface="Calibri Light"/>
              </a:rPr>
              <a:t>:</a:t>
            </a:r>
          </a:p>
        </p:txBody>
      </p:sp>
      <p:pic>
        <p:nvPicPr>
          <p:cNvPr id="13" name="Obrázek 12" descr="Obsah obrázku text, Písmo, bílé, typografie&#10;&#10;Popis byl vytvořen automaticky">
            <a:extLst>
              <a:ext uri="{FF2B5EF4-FFF2-40B4-BE49-F238E27FC236}">
                <a16:creationId xmlns:a16="http://schemas.microsoft.com/office/drawing/2014/main" id="{F5584092-A10D-15E4-5CB5-0E7D0CAC3462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28684" y="418291"/>
            <a:ext cx="1651000" cy="406400"/>
          </a:xfrm>
          <a:prstGeom prst="rect">
            <a:avLst/>
          </a:prstGeom>
        </p:spPr>
      </p:pic>
      <p:pic>
        <p:nvPicPr>
          <p:cNvPr id="14" name="Obrázek 13" descr="Obsah obrázku text, Písmo, snímek obrazovky, Elektricky modrá&#10;&#10;Popis byl vytvořen automaticky">
            <a:extLst>
              <a:ext uri="{FF2B5EF4-FFF2-40B4-BE49-F238E27FC236}">
                <a16:creationId xmlns:a16="http://schemas.microsoft.com/office/drawing/2014/main" id="{A3EF0D82-4431-DC5F-938C-005ED0A3BD85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0822" y="284002"/>
            <a:ext cx="3005593" cy="540689"/>
          </a:xfrm>
          <a:prstGeom prst="rect">
            <a:avLst/>
          </a:prstGeom>
        </p:spPr>
      </p:pic>
      <p:pic>
        <p:nvPicPr>
          <p:cNvPr id="15" name="Obrázek 14">
            <a:extLst>
              <a:ext uri="{FF2B5EF4-FFF2-40B4-BE49-F238E27FC236}">
                <a16:creationId xmlns:a16="http://schemas.microsoft.com/office/drawing/2014/main" id="{8C6CD076-67F8-E934-8501-B3D0D3B7FE15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105650" y="337919"/>
            <a:ext cx="816935" cy="432854"/>
          </a:xfrm>
          <a:prstGeom prst="rect">
            <a:avLst/>
          </a:prstGeom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067986" y="808869"/>
            <a:ext cx="5475131" cy="804707"/>
          </a:xfrm>
          <a:prstGeom prst="rect">
            <a:avLst/>
          </a:prstGeom>
        </p:spPr>
        <p:txBody>
          <a:bodyPr vert="horz" wrap="square" lIns="0" tIns="444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35"/>
              </a:spcBef>
            </a:pPr>
            <a:endParaRPr sz="2400" dirty="0">
              <a:solidFill>
                <a:schemeClr val="tx1"/>
              </a:solidFill>
              <a:latin typeface="Times New Roman"/>
              <a:cs typeface="Times New Roman"/>
            </a:endParaRPr>
          </a:p>
          <a:p>
            <a:pPr marL="1393825">
              <a:lnSpc>
                <a:spcPct val="100000"/>
              </a:lnSpc>
            </a:pPr>
            <a:r>
              <a:rPr spc="-10" dirty="0">
                <a:solidFill>
                  <a:schemeClr val="accent1">
                    <a:lumMod val="50000"/>
                  </a:schemeClr>
                </a:solidFill>
              </a:rPr>
              <a:t>Projektový</a:t>
            </a:r>
            <a:r>
              <a:rPr spc="-6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spc="-10" dirty="0">
                <a:solidFill>
                  <a:schemeClr val="accent1">
                    <a:lumMod val="50000"/>
                  </a:schemeClr>
                </a:solidFill>
              </a:rPr>
              <a:t>cyklus</a:t>
            </a:r>
          </a:p>
        </p:txBody>
      </p:sp>
      <p:grpSp>
        <p:nvGrpSpPr>
          <p:cNvPr id="3" name="object 3"/>
          <p:cNvGrpSpPr/>
          <p:nvPr/>
        </p:nvGrpSpPr>
        <p:grpSpPr>
          <a:xfrm>
            <a:off x="3895090" y="1877314"/>
            <a:ext cx="1772285" cy="1481455"/>
            <a:chOff x="3895090" y="1877314"/>
            <a:chExt cx="1772285" cy="1481455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4058249" y="2922850"/>
              <a:ext cx="1608906" cy="435393"/>
            </a:xfrm>
            <a:prstGeom prst="rect">
              <a:avLst/>
            </a:prstGeom>
          </p:spPr>
        </p:pic>
        <p:sp>
          <p:nvSpPr>
            <p:cNvPr id="5" name="object 5"/>
            <p:cNvSpPr/>
            <p:nvPr/>
          </p:nvSpPr>
          <p:spPr>
            <a:xfrm>
              <a:off x="3901440" y="1883664"/>
              <a:ext cx="1411605" cy="1411605"/>
            </a:xfrm>
            <a:custGeom>
              <a:avLst/>
              <a:gdLst/>
              <a:ahLst/>
              <a:cxnLst/>
              <a:rect l="l" t="t" r="r" b="b"/>
              <a:pathLst>
                <a:path w="1411604" h="1411604">
                  <a:moveTo>
                    <a:pt x="705612" y="0"/>
                  </a:moveTo>
                  <a:lnTo>
                    <a:pt x="657308" y="1628"/>
                  </a:lnTo>
                  <a:lnTo>
                    <a:pt x="609877" y="6442"/>
                  </a:lnTo>
                  <a:lnTo>
                    <a:pt x="563424" y="14338"/>
                  </a:lnTo>
                  <a:lnTo>
                    <a:pt x="518054" y="25209"/>
                  </a:lnTo>
                  <a:lnTo>
                    <a:pt x="473871" y="38951"/>
                  </a:lnTo>
                  <a:lnTo>
                    <a:pt x="430982" y="55459"/>
                  </a:lnTo>
                  <a:lnTo>
                    <a:pt x="389491" y="74627"/>
                  </a:lnTo>
                  <a:lnTo>
                    <a:pt x="349503" y="96350"/>
                  </a:lnTo>
                  <a:lnTo>
                    <a:pt x="311125" y="120523"/>
                  </a:lnTo>
                  <a:lnTo>
                    <a:pt x="274460" y="147042"/>
                  </a:lnTo>
                  <a:lnTo>
                    <a:pt x="239614" y="175800"/>
                  </a:lnTo>
                  <a:lnTo>
                    <a:pt x="206692" y="206692"/>
                  </a:lnTo>
                  <a:lnTo>
                    <a:pt x="175800" y="239614"/>
                  </a:lnTo>
                  <a:lnTo>
                    <a:pt x="147042" y="274460"/>
                  </a:lnTo>
                  <a:lnTo>
                    <a:pt x="120523" y="311125"/>
                  </a:lnTo>
                  <a:lnTo>
                    <a:pt x="96350" y="349503"/>
                  </a:lnTo>
                  <a:lnTo>
                    <a:pt x="74627" y="389491"/>
                  </a:lnTo>
                  <a:lnTo>
                    <a:pt x="55459" y="430982"/>
                  </a:lnTo>
                  <a:lnTo>
                    <a:pt x="38951" y="473871"/>
                  </a:lnTo>
                  <a:lnTo>
                    <a:pt x="25209" y="518054"/>
                  </a:lnTo>
                  <a:lnTo>
                    <a:pt x="14338" y="563424"/>
                  </a:lnTo>
                  <a:lnTo>
                    <a:pt x="6442" y="609877"/>
                  </a:lnTo>
                  <a:lnTo>
                    <a:pt x="1628" y="657308"/>
                  </a:lnTo>
                  <a:lnTo>
                    <a:pt x="0" y="705612"/>
                  </a:lnTo>
                  <a:lnTo>
                    <a:pt x="1628" y="753915"/>
                  </a:lnTo>
                  <a:lnTo>
                    <a:pt x="6442" y="801346"/>
                  </a:lnTo>
                  <a:lnTo>
                    <a:pt x="14338" y="847799"/>
                  </a:lnTo>
                  <a:lnTo>
                    <a:pt x="25209" y="893169"/>
                  </a:lnTo>
                  <a:lnTo>
                    <a:pt x="38951" y="937352"/>
                  </a:lnTo>
                  <a:lnTo>
                    <a:pt x="55459" y="980241"/>
                  </a:lnTo>
                  <a:lnTo>
                    <a:pt x="74627" y="1021732"/>
                  </a:lnTo>
                  <a:lnTo>
                    <a:pt x="96350" y="1061720"/>
                  </a:lnTo>
                  <a:lnTo>
                    <a:pt x="120523" y="1100098"/>
                  </a:lnTo>
                  <a:lnTo>
                    <a:pt x="147042" y="1136763"/>
                  </a:lnTo>
                  <a:lnTo>
                    <a:pt x="175800" y="1171609"/>
                  </a:lnTo>
                  <a:lnTo>
                    <a:pt x="206692" y="1204531"/>
                  </a:lnTo>
                  <a:lnTo>
                    <a:pt x="239614" y="1235423"/>
                  </a:lnTo>
                  <a:lnTo>
                    <a:pt x="274460" y="1264181"/>
                  </a:lnTo>
                  <a:lnTo>
                    <a:pt x="311125" y="1290700"/>
                  </a:lnTo>
                  <a:lnTo>
                    <a:pt x="349503" y="1314873"/>
                  </a:lnTo>
                  <a:lnTo>
                    <a:pt x="389491" y="1336596"/>
                  </a:lnTo>
                  <a:lnTo>
                    <a:pt x="430982" y="1355764"/>
                  </a:lnTo>
                  <a:lnTo>
                    <a:pt x="473871" y="1372272"/>
                  </a:lnTo>
                  <a:lnTo>
                    <a:pt x="518054" y="1386014"/>
                  </a:lnTo>
                  <a:lnTo>
                    <a:pt x="563424" y="1396885"/>
                  </a:lnTo>
                  <a:lnTo>
                    <a:pt x="609877" y="1404781"/>
                  </a:lnTo>
                  <a:lnTo>
                    <a:pt x="657308" y="1409595"/>
                  </a:lnTo>
                  <a:lnTo>
                    <a:pt x="705612" y="1411224"/>
                  </a:lnTo>
                  <a:lnTo>
                    <a:pt x="753929" y="1409595"/>
                  </a:lnTo>
                  <a:lnTo>
                    <a:pt x="801372" y="1404781"/>
                  </a:lnTo>
                  <a:lnTo>
                    <a:pt x="847835" y="1396885"/>
                  </a:lnTo>
                  <a:lnTo>
                    <a:pt x="893213" y="1386014"/>
                  </a:lnTo>
                  <a:lnTo>
                    <a:pt x="937402" y="1372272"/>
                  </a:lnTo>
                  <a:lnTo>
                    <a:pt x="980295" y="1355764"/>
                  </a:lnTo>
                  <a:lnTo>
                    <a:pt x="1021788" y="1336596"/>
                  </a:lnTo>
                  <a:lnTo>
                    <a:pt x="1061776" y="1314873"/>
                  </a:lnTo>
                  <a:lnTo>
                    <a:pt x="1100154" y="1290700"/>
                  </a:lnTo>
                  <a:lnTo>
                    <a:pt x="1136817" y="1264181"/>
                  </a:lnTo>
                  <a:lnTo>
                    <a:pt x="1171660" y="1235423"/>
                  </a:lnTo>
                  <a:lnTo>
                    <a:pt x="1204579" y="1204531"/>
                  </a:lnTo>
                  <a:lnTo>
                    <a:pt x="1235467" y="1171609"/>
                  </a:lnTo>
                  <a:lnTo>
                    <a:pt x="1264220" y="1136763"/>
                  </a:lnTo>
                  <a:lnTo>
                    <a:pt x="1290733" y="1100098"/>
                  </a:lnTo>
                  <a:lnTo>
                    <a:pt x="1314901" y="1061720"/>
                  </a:lnTo>
                  <a:lnTo>
                    <a:pt x="1336619" y="1021732"/>
                  </a:lnTo>
                  <a:lnTo>
                    <a:pt x="1355782" y="980241"/>
                  </a:lnTo>
                  <a:lnTo>
                    <a:pt x="1372285" y="937352"/>
                  </a:lnTo>
                  <a:lnTo>
                    <a:pt x="1386023" y="893169"/>
                  </a:lnTo>
                  <a:lnTo>
                    <a:pt x="1396891" y="847799"/>
                  </a:lnTo>
                  <a:lnTo>
                    <a:pt x="1404783" y="801346"/>
                  </a:lnTo>
                  <a:lnTo>
                    <a:pt x="1409596" y="753915"/>
                  </a:lnTo>
                  <a:lnTo>
                    <a:pt x="1411224" y="705612"/>
                  </a:lnTo>
                  <a:lnTo>
                    <a:pt x="1409596" y="657308"/>
                  </a:lnTo>
                  <a:lnTo>
                    <a:pt x="1404783" y="609877"/>
                  </a:lnTo>
                  <a:lnTo>
                    <a:pt x="1396891" y="563424"/>
                  </a:lnTo>
                  <a:lnTo>
                    <a:pt x="1386023" y="518054"/>
                  </a:lnTo>
                  <a:lnTo>
                    <a:pt x="1372285" y="473871"/>
                  </a:lnTo>
                  <a:lnTo>
                    <a:pt x="1355782" y="430982"/>
                  </a:lnTo>
                  <a:lnTo>
                    <a:pt x="1336619" y="389491"/>
                  </a:lnTo>
                  <a:lnTo>
                    <a:pt x="1314901" y="349503"/>
                  </a:lnTo>
                  <a:lnTo>
                    <a:pt x="1290733" y="311125"/>
                  </a:lnTo>
                  <a:lnTo>
                    <a:pt x="1264220" y="274460"/>
                  </a:lnTo>
                  <a:lnTo>
                    <a:pt x="1235467" y="239614"/>
                  </a:lnTo>
                  <a:lnTo>
                    <a:pt x="1204579" y="206692"/>
                  </a:lnTo>
                  <a:lnTo>
                    <a:pt x="1171660" y="175800"/>
                  </a:lnTo>
                  <a:lnTo>
                    <a:pt x="1136817" y="147042"/>
                  </a:lnTo>
                  <a:lnTo>
                    <a:pt x="1100154" y="120523"/>
                  </a:lnTo>
                  <a:lnTo>
                    <a:pt x="1061776" y="96350"/>
                  </a:lnTo>
                  <a:lnTo>
                    <a:pt x="1021788" y="74627"/>
                  </a:lnTo>
                  <a:lnTo>
                    <a:pt x="980295" y="55459"/>
                  </a:lnTo>
                  <a:lnTo>
                    <a:pt x="937402" y="38951"/>
                  </a:lnTo>
                  <a:lnTo>
                    <a:pt x="893213" y="25209"/>
                  </a:lnTo>
                  <a:lnTo>
                    <a:pt x="847835" y="14338"/>
                  </a:lnTo>
                  <a:lnTo>
                    <a:pt x="801372" y="6442"/>
                  </a:lnTo>
                  <a:lnTo>
                    <a:pt x="753929" y="1628"/>
                  </a:lnTo>
                  <a:lnTo>
                    <a:pt x="705612" y="0"/>
                  </a:lnTo>
                  <a:close/>
                </a:path>
              </a:pathLst>
            </a:custGeom>
            <a:solidFill>
              <a:srgbClr val="D596C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3901440" y="1883664"/>
              <a:ext cx="1411605" cy="1411605"/>
            </a:xfrm>
            <a:custGeom>
              <a:avLst/>
              <a:gdLst/>
              <a:ahLst/>
              <a:cxnLst/>
              <a:rect l="l" t="t" r="r" b="b"/>
              <a:pathLst>
                <a:path w="1411604" h="1411604">
                  <a:moveTo>
                    <a:pt x="0" y="705612"/>
                  </a:moveTo>
                  <a:lnTo>
                    <a:pt x="1628" y="657308"/>
                  </a:lnTo>
                  <a:lnTo>
                    <a:pt x="6442" y="609877"/>
                  </a:lnTo>
                  <a:lnTo>
                    <a:pt x="14338" y="563424"/>
                  </a:lnTo>
                  <a:lnTo>
                    <a:pt x="25209" y="518054"/>
                  </a:lnTo>
                  <a:lnTo>
                    <a:pt x="38951" y="473871"/>
                  </a:lnTo>
                  <a:lnTo>
                    <a:pt x="55459" y="430982"/>
                  </a:lnTo>
                  <a:lnTo>
                    <a:pt x="74627" y="389491"/>
                  </a:lnTo>
                  <a:lnTo>
                    <a:pt x="96350" y="349503"/>
                  </a:lnTo>
                  <a:lnTo>
                    <a:pt x="120523" y="311125"/>
                  </a:lnTo>
                  <a:lnTo>
                    <a:pt x="147042" y="274460"/>
                  </a:lnTo>
                  <a:lnTo>
                    <a:pt x="175800" y="239614"/>
                  </a:lnTo>
                  <a:lnTo>
                    <a:pt x="206692" y="206692"/>
                  </a:lnTo>
                  <a:lnTo>
                    <a:pt x="239614" y="175800"/>
                  </a:lnTo>
                  <a:lnTo>
                    <a:pt x="274460" y="147042"/>
                  </a:lnTo>
                  <a:lnTo>
                    <a:pt x="311125" y="120523"/>
                  </a:lnTo>
                  <a:lnTo>
                    <a:pt x="349503" y="96350"/>
                  </a:lnTo>
                  <a:lnTo>
                    <a:pt x="389491" y="74627"/>
                  </a:lnTo>
                  <a:lnTo>
                    <a:pt x="430982" y="55459"/>
                  </a:lnTo>
                  <a:lnTo>
                    <a:pt x="473871" y="38951"/>
                  </a:lnTo>
                  <a:lnTo>
                    <a:pt x="518054" y="25209"/>
                  </a:lnTo>
                  <a:lnTo>
                    <a:pt x="563424" y="14338"/>
                  </a:lnTo>
                  <a:lnTo>
                    <a:pt x="609877" y="6442"/>
                  </a:lnTo>
                  <a:lnTo>
                    <a:pt x="657308" y="1628"/>
                  </a:lnTo>
                  <a:lnTo>
                    <a:pt x="705612" y="0"/>
                  </a:lnTo>
                  <a:lnTo>
                    <a:pt x="753929" y="1628"/>
                  </a:lnTo>
                  <a:lnTo>
                    <a:pt x="801372" y="6442"/>
                  </a:lnTo>
                  <a:lnTo>
                    <a:pt x="847835" y="14338"/>
                  </a:lnTo>
                  <a:lnTo>
                    <a:pt x="893213" y="25209"/>
                  </a:lnTo>
                  <a:lnTo>
                    <a:pt x="937402" y="38951"/>
                  </a:lnTo>
                  <a:lnTo>
                    <a:pt x="980295" y="55459"/>
                  </a:lnTo>
                  <a:lnTo>
                    <a:pt x="1021788" y="74627"/>
                  </a:lnTo>
                  <a:lnTo>
                    <a:pt x="1061776" y="96350"/>
                  </a:lnTo>
                  <a:lnTo>
                    <a:pt x="1100154" y="120523"/>
                  </a:lnTo>
                  <a:lnTo>
                    <a:pt x="1136817" y="147042"/>
                  </a:lnTo>
                  <a:lnTo>
                    <a:pt x="1171660" y="175800"/>
                  </a:lnTo>
                  <a:lnTo>
                    <a:pt x="1204579" y="206692"/>
                  </a:lnTo>
                  <a:lnTo>
                    <a:pt x="1235467" y="239614"/>
                  </a:lnTo>
                  <a:lnTo>
                    <a:pt x="1264220" y="274460"/>
                  </a:lnTo>
                  <a:lnTo>
                    <a:pt x="1290733" y="311125"/>
                  </a:lnTo>
                  <a:lnTo>
                    <a:pt x="1314901" y="349503"/>
                  </a:lnTo>
                  <a:lnTo>
                    <a:pt x="1336619" y="389491"/>
                  </a:lnTo>
                  <a:lnTo>
                    <a:pt x="1355782" y="430982"/>
                  </a:lnTo>
                  <a:lnTo>
                    <a:pt x="1372285" y="473871"/>
                  </a:lnTo>
                  <a:lnTo>
                    <a:pt x="1386023" y="518054"/>
                  </a:lnTo>
                  <a:lnTo>
                    <a:pt x="1396891" y="563424"/>
                  </a:lnTo>
                  <a:lnTo>
                    <a:pt x="1404783" y="609877"/>
                  </a:lnTo>
                  <a:lnTo>
                    <a:pt x="1409596" y="657308"/>
                  </a:lnTo>
                  <a:lnTo>
                    <a:pt x="1411224" y="705612"/>
                  </a:lnTo>
                  <a:lnTo>
                    <a:pt x="1409596" y="753915"/>
                  </a:lnTo>
                  <a:lnTo>
                    <a:pt x="1404783" y="801346"/>
                  </a:lnTo>
                  <a:lnTo>
                    <a:pt x="1396891" y="847799"/>
                  </a:lnTo>
                  <a:lnTo>
                    <a:pt x="1386023" y="893169"/>
                  </a:lnTo>
                  <a:lnTo>
                    <a:pt x="1372285" y="937352"/>
                  </a:lnTo>
                  <a:lnTo>
                    <a:pt x="1355782" y="980241"/>
                  </a:lnTo>
                  <a:lnTo>
                    <a:pt x="1336619" y="1021732"/>
                  </a:lnTo>
                  <a:lnTo>
                    <a:pt x="1314901" y="1061720"/>
                  </a:lnTo>
                  <a:lnTo>
                    <a:pt x="1290733" y="1100098"/>
                  </a:lnTo>
                  <a:lnTo>
                    <a:pt x="1264220" y="1136763"/>
                  </a:lnTo>
                  <a:lnTo>
                    <a:pt x="1235467" y="1171609"/>
                  </a:lnTo>
                  <a:lnTo>
                    <a:pt x="1204579" y="1204531"/>
                  </a:lnTo>
                  <a:lnTo>
                    <a:pt x="1171660" y="1235423"/>
                  </a:lnTo>
                  <a:lnTo>
                    <a:pt x="1136817" y="1264181"/>
                  </a:lnTo>
                  <a:lnTo>
                    <a:pt x="1100154" y="1290700"/>
                  </a:lnTo>
                  <a:lnTo>
                    <a:pt x="1061776" y="1314873"/>
                  </a:lnTo>
                  <a:lnTo>
                    <a:pt x="1021788" y="1336596"/>
                  </a:lnTo>
                  <a:lnTo>
                    <a:pt x="980295" y="1355764"/>
                  </a:lnTo>
                  <a:lnTo>
                    <a:pt x="937402" y="1372272"/>
                  </a:lnTo>
                  <a:lnTo>
                    <a:pt x="893213" y="1386014"/>
                  </a:lnTo>
                  <a:lnTo>
                    <a:pt x="847835" y="1396885"/>
                  </a:lnTo>
                  <a:lnTo>
                    <a:pt x="801372" y="1404781"/>
                  </a:lnTo>
                  <a:lnTo>
                    <a:pt x="753929" y="1409595"/>
                  </a:lnTo>
                  <a:lnTo>
                    <a:pt x="705612" y="1411224"/>
                  </a:lnTo>
                  <a:lnTo>
                    <a:pt x="657308" y="1409595"/>
                  </a:lnTo>
                  <a:lnTo>
                    <a:pt x="609877" y="1404781"/>
                  </a:lnTo>
                  <a:lnTo>
                    <a:pt x="563424" y="1396885"/>
                  </a:lnTo>
                  <a:lnTo>
                    <a:pt x="518054" y="1386014"/>
                  </a:lnTo>
                  <a:lnTo>
                    <a:pt x="473871" y="1372272"/>
                  </a:lnTo>
                  <a:lnTo>
                    <a:pt x="430982" y="1355764"/>
                  </a:lnTo>
                  <a:lnTo>
                    <a:pt x="389491" y="1336596"/>
                  </a:lnTo>
                  <a:lnTo>
                    <a:pt x="349503" y="1314873"/>
                  </a:lnTo>
                  <a:lnTo>
                    <a:pt x="311125" y="1290700"/>
                  </a:lnTo>
                  <a:lnTo>
                    <a:pt x="274460" y="1264181"/>
                  </a:lnTo>
                  <a:lnTo>
                    <a:pt x="239614" y="1235423"/>
                  </a:lnTo>
                  <a:lnTo>
                    <a:pt x="206692" y="1204531"/>
                  </a:lnTo>
                  <a:lnTo>
                    <a:pt x="175800" y="1171609"/>
                  </a:lnTo>
                  <a:lnTo>
                    <a:pt x="147042" y="1136763"/>
                  </a:lnTo>
                  <a:lnTo>
                    <a:pt x="120523" y="1100098"/>
                  </a:lnTo>
                  <a:lnTo>
                    <a:pt x="96350" y="1061720"/>
                  </a:lnTo>
                  <a:lnTo>
                    <a:pt x="74627" y="1021732"/>
                  </a:lnTo>
                  <a:lnTo>
                    <a:pt x="55459" y="980241"/>
                  </a:lnTo>
                  <a:lnTo>
                    <a:pt x="38951" y="937352"/>
                  </a:lnTo>
                  <a:lnTo>
                    <a:pt x="25209" y="893169"/>
                  </a:lnTo>
                  <a:lnTo>
                    <a:pt x="14338" y="847799"/>
                  </a:lnTo>
                  <a:lnTo>
                    <a:pt x="6442" y="801346"/>
                  </a:lnTo>
                  <a:lnTo>
                    <a:pt x="1628" y="753915"/>
                  </a:lnTo>
                  <a:lnTo>
                    <a:pt x="0" y="705612"/>
                  </a:lnTo>
                  <a:close/>
                </a:path>
              </a:pathLst>
            </a:custGeom>
            <a:ln w="127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" name="object 7"/>
          <p:cNvSpPr txBox="1"/>
          <p:nvPr/>
        </p:nvSpPr>
        <p:spPr>
          <a:xfrm>
            <a:off x="4265421" y="2336038"/>
            <a:ext cx="686435" cy="4597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7145">
              <a:lnSpc>
                <a:spcPts val="1710"/>
              </a:lnSpc>
              <a:spcBef>
                <a:spcPts val="100"/>
              </a:spcBef>
            </a:pPr>
            <a:r>
              <a:rPr sz="1500" spc="-5" dirty="0">
                <a:solidFill>
                  <a:srgbClr val="FFFFFF"/>
                </a:solidFill>
                <a:latin typeface="Calibri Light"/>
                <a:cs typeface="Calibri Light"/>
              </a:rPr>
              <a:t>Žádo</a:t>
            </a:r>
            <a:r>
              <a:rPr sz="1500" spc="-30" dirty="0">
                <a:solidFill>
                  <a:srgbClr val="FFFFFF"/>
                </a:solidFill>
                <a:latin typeface="Calibri Light"/>
                <a:cs typeface="Calibri Light"/>
              </a:rPr>
              <a:t>s</a:t>
            </a:r>
            <a:r>
              <a:rPr sz="1500" dirty="0">
                <a:solidFill>
                  <a:srgbClr val="FFFFFF"/>
                </a:solidFill>
                <a:latin typeface="Calibri Light"/>
                <a:cs typeface="Calibri Light"/>
              </a:rPr>
              <a:t>t o</a:t>
            </a:r>
            <a:endParaRPr sz="1500">
              <a:latin typeface="Calibri Light"/>
              <a:cs typeface="Calibri Light"/>
            </a:endParaRPr>
          </a:p>
          <a:p>
            <a:pPr marL="12700">
              <a:lnSpc>
                <a:spcPts val="1710"/>
              </a:lnSpc>
            </a:pPr>
            <a:r>
              <a:rPr sz="1500" dirty="0">
                <a:solidFill>
                  <a:srgbClr val="FFFFFF"/>
                </a:solidFill>
                <a:latin typeface="Calibri Light"/>
                <a:cs typeface="Calibri Light"/>
              </a:rPr>
              <a:t>podporu</a:t>
            </a:r>
            <a:endParaRPr sz="1500">
              <a:latin typeface="Calibri Light"/>
              <a:cs typeface="Calibri Light"/>
            </a:endParaRPr>
          </a:p>
        </p:txBody>
      </p:sp>
      <p:grpSp>
        <p:nvGrpSpPr>
          <p:cNvPr id="8" name="object 8"/>
          <p:cNvGrpSpPr/>
          <p:nvPr/>
        </p:nvGrpSpPr>
        <p:grpSpPr>
          <a:xfrm>
            <a:off x="5219827" y="2979292"/>
            <a:ext cx="2160905" cy="1623060"/>
            <a:chOff x="5219827" y="2979292"/>
            <a:chExt cx="2160905" cy="1623060"/>
          </a:xfrm>
        </p:grpSpPr>
        <p:sp>
          <p:nvSpPr>
            <p:cNvPr id="9" name="object 9"/>
            <p:cNvSpPr/>
            <p:nvPr/>
          </p:nvSpPr>
          <p:spPr>
            <a:xfrm>
              <a:off x="5219827" y="2979292"/>
              <a:ext cx="386715" cy="418465"/>
            </a:xfrm>
            <a:custGeom>
              <a:avLst/>
              <a:gdLst/>
              <a:ahLst/>
              <a:cxnLst/>
              <a:rect l="l" t="t" r="r" b="b"/>
              <a:pathLst>
                <a:path w="386714" h="418464">
                  <a:moveTo>
                    <a:pt x="167894" y="0"/>
                  </a:moveTo>
                  <a:lnTo>
                    <a:pt x="0" y="231140"/>
                  </a:lnTo>
                  <a:lnTo>
                    <a:pt x="151257" y="340995"/>
                  </a:lnTo>
                  <a:lnTo>
                    <a:pt x="95250" y="418084"/>
                  </a:lnTo>
                  <a:lnTo>
                    <a:pt x="386588" y="335407"/>
                  </a:lnTo>
                  <a:lnTo>
                    <a:pt x="375158" y="32893"/>
                  </a:lnTo>
                  <a:lnTo>
                    <a:pt x="319150" y="109855"/>
                  </a:lnTo>
                  <a:lnTo>
                    <a:pt x="167894" y="0"/>
                  </a:lnTo>
                  <a:close/>
                </a:path>
              </a:pathLst>
            </a:custGeom>
            <a:solidFill>
              <a:srgbClr val="AAACB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0" name="object 10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5771225" y="4166434"/>
              <a:ext cx="1608906" cy="435393"/>
            </a:xfrm>
            <a:prstGeom prst="rect">
              <a:avLst/>
            </a:prstGeom>
          </p:spPr>
        </p:pic>
        <p:sp>
          <p:nvSpPr>
            <p:cNvPr id="11" name="object 11"/>
            <p:cNvSpPr/>
            <p:nvPr/>
          </p:nvSpPr>
          <p:spPr>
            <a:xfrm>
              <a:off x="5614416" y="3127247"/>
              <a:ext cx="1411605" cy="1411605"/>
            </a:xfrm>
            <a:custGeom>
              <a:avLst/>
              <a:gdLst/>
              <a:ahLst/>
              <a:cxnLst/>
              <a:rect l="l" t="t" r="r" b="b"/>
              <a:pathLst>
                <a:path w="1411604" h="1411604">
                  <a:moveTo>
                    <a:pt x="705612" y="0"/>
                  </a:moveTo>
                  <a:lnTo>
                    <a:pt x="657308" y="1628"/>
                  </a:lnTo>
                  <a:lnTo>
                    <a:pt x="609877" y="6442"/>
                  </a:lnTo>
                  <a:lnTo>
                    <a:pt x="563424" y="14338"/>
                  </a:lnTo>
                  <a:lnTo>
                    <a:pt x="518054" y="25209"/>
                  </a:lnTo>
                  <a:lnTo>
                    <a:pt x="473871" y="38951"/>
                  </a:lnTo>
                  <a:lnTo>
                    <a:pt x="430982" y="55459"/>
                  </a:lnTo>
                  <a:lnTo>
                    <a:pt x="389491" y="74627"/>
                  </a:lnTo>
                  <a:lnTo>
                    <a:pt x="349503" y="96350"/>
                  </a:lnTo>
                  <a:lnTo>
                    <a:pt x="311125" y="120523"/>
                  </a:lnTo>
                  <a:lnTo>
                    <a:pt x="274460" y="147042"/>
                  </a:lnTo>
                  <a:lnTo>
                    <a:pt x="239614" y="175800"/>
                  </a:lnTo>
                  <a:lnTo>
                    <a:pt x="206692" y="206692"/>
                  </a:lnTo>
                  <a:lnTo>
                    <a:pt x="175800" y="239614"/>
                  </a:lnTo>
                  <a:lnTo>
                    <a:pt x="147042" y="274460"/>
                  </a:lnTo>
                  <a:lnTo>
                    <a:pt x="120523" y="311125"/>
                  </a:lnTo>
                  <a:lnTo>
                    <a:pt x="96350" y="349504"/>
                  </a:lnTo>
                  <a:lnTo>
                    <a:pt x="74627" y="389491"/>
                  </a:lnTo>
                  <a:lnTo>
                    <a:pt x="55459" y="430982"/>
                  </a:lnTo>
                  <a:lnTo>
                    <a:pt x="38951" y="473871"/>
                  </a:lnTo>
                  <a:lnTo>
                    <a:pt x="25209" y="518054"/>
                  </a:lnTo>
                  <a:lnTo>
                    <a:pt x="14338" y="563424"/>
                  </a:lnTo>
                  <a:lnTo>
                    <a:pt x="6442" y="609877"/>
                  </a:lnTo>
                  <a:lnTo>
                    <a:pt x="1628" y="657308"/>
                  </a:lnTo>
                  <a:lnTo>
                    <a:pt x="0" y="705612"/>
                  </a:lnTo>
                  <a:lnTo>
                    <a:pt x="1628" y="753929"/>
                  </a:lnTo>
                  <a:lnTo>
                    <a:pt x="6442" y="801372"/>
                  </a:lnTo>
                  <a:lnTo>
                    <a:pt x="14338" y="847835"/>
                  </a:lnTo>
                  <a:lnTo>
                    <a:pt x="25209" y="893213"/>
                  </a:lnTo>
                  <a:lnTo>
                    <a:pt x="38951" y="937402"/>
                  </a:lnTo>
                  <a:lnTo>
                    <a:pt x="55459" y="980295"/>
                  </a:lnTo>
                  <a:lnTo>
                    <a:pt x="74627" y="1021788"/>
                  </a:lnTo>
                  <a:lnTo>
                    <a:pt x="96350" y="1061776"/>
                  </a:lnTo>
                  <a:lnTo>
                    <a:pt x="120523" y="1100154"/>
                  </a:lnTo>
                  <a:lnTo>
                    <a:pt x="147042" y="1136817"/>
                  </a:lnTo>
                  <a:lnTo>
                    <a:pt x="175800" y="1171660"/>
                  </a:lnTo>
                  <a:lnTo>
                    <a:pt x="206692" y="1204579"/>
                  </a:lnTo>
                  <a:lnTo>
                    <a:pt x="239614" y="1235467"/>
                  </a:lnTo>
                  <a:lnTo>
                    <a:pt x="274460" y="1264220"/>
                  </a:lnTo>
                  <a:lnTo>
                    <a:pt x="311125" y="1290733"/>
                  </a:lnTo>
                  <a:lnTo>
                    <a:pt x="349503" y="1314901"/>
                  </a:lnTo>
                  <a:lnTo>
                    <a:pt x="389491" y="1336619"/>
                  </a:lnTo>
                  <a:lnTo>
                    <a:pt x="430982" y="1355782"/>
                  </a:lnTo>
                  <a:lnTo>
                    <a:pt x="473871" y="1372285"/>
                  </a:lnTo>
                  <a:lnTo>
                    <a:pt x="518054" y="1386023"/>
                  </a:lnTo>
                  <a:lnTo>
                    <a:pt x="563424" y="1396891"/>
                  </a:lnTo>
                  <a:lnTo>
                    <a:pt x="609877" y="1404783"/>
                  </a:lnTo>
                  <a:lnTo>
                    <a:pt x="657308" y="1409596"/>
                  </a:lnTo>
                  <a:lnTo>
                    <a:pt x="705612" y="1411224"/>
                  </a:lnTo>
                  <a:lnTo>
                    <a:pt x="753929" y="1409596"/>
                  </a:lnTo>
                  <a:lnTo>
                    <a:pt x="801372" y="1404783"/>
                  </a:lnTo>
                  <a:lnTo>
                    <a:pt x="847835" y="1396891"/>
                  </a:lnTo>
                  <a:lnTo>
                    <a:pt x="893213" y="1386023"/>
                  </a:lnTo>
                  <a:lnTo>
                    <a:pt x="937402" y="1372285"/>
                  </a:lnTo>
                  <a:lnTo>
                    <a:pt x="980295" y="1355782"/>
                  </a:lnTo>
                  <a:lnTo>
                    <a:pt x="1021788" y="1336619"/>
                  </a:lnTo>
                  <a:lnTo>
                    <a:pt x="1061776" y="1314901"/>
                  </a:lnTo>
                  <a:lnTo>
                    <a:pt x="1100154" y="1290733"/>
                  </a:lnTo>
                  <a:lnTo>
                    <a:pt x="1136817" y="1264220"/>
                  </a:lnTo>
                  <a:lnTo>
                    <a:pt x="1171660" y="1235467"/>
                  </a:lnTo>
                  <a:lnTo>
                    <a:pt x="1204579" y="1204579"/>
                  </a:lnTo>
                  <a:lnTo>
                    <a:pt x="1235467" y="1171660"/>
                  </a:lnTo>
                  <a:lnTo>
                    <a:pt x="1264220" y="1136817"/>
                  </a:lnTo>
                  <a:lnTo>
                    <a:pt x="1290733" y="1100154"/>
                  </a:lnTo>
                  <a:lnTo>
                    <a:pt x="1314901" y="1061776"/>
                  </a:lnTo>
                  <a:lnTo>
                    <a:pt x="1336619" y="1021788"/>
                  </a:lnTo>
                  <a:lnTo>
                    <a:pt x="1355782" y="980295"/>
                  </a:lnTo>
                  <a:lnTo>
                    <a:pt x="1372285" y="937402"/>
                  </a:lnTo>
                  <a:lnTo>
                    <a:pt x="1386023" y="893213"/>
                  </a:lnTo>
                  <a:lnTo>
                    <a:pt x="1396891" y="847835"/>
                  </a:lnTo>
                  <a:lnTo>
                    <a:pt x="1404783" y="801372"/>
                  </a:lnTo>
                  <a:lnTo>
                    <a:pt x="1409596" y="753929"/>
                  </a:lnTo>
                  <a:lnTo>
                    <a:pt x="1411224" y="705612"/>
                  </a:lnTo>
                  <a:lnTo>
                    <a:pt x="1409596" y="657308"/>
                  </a:lnTo>
                  <a:lnTo>
                    <a:pt x="1404783" y="609877"/>
                  </a:lnTo>
                  <a:lnTo>
                    <a:pt x="1396891" y="563424"/>
                  </a:lnTo>
                  <a:lnTo>
                    <a:pt x="1386023" y="518054"/>
                  </a:lnTo>
                  <a:lnTo>
                    <a:pt x="1372285" y="473871"/>
                  </a:lnTo>
                  <a:lnTo>
                    <a:pt x="1355782" y="430982"/>
                  </a:lnTo>
                  <a:lnTo>
                    <a:pt x="1336619" y="389491"/>
                  </a:lnTo>
                  <a:lnTo>
                    <a:pt x="1314901" y="349503"/>
                  </a:lnTo>
                  <a:lnTo>
                    <a:pt x="1290733" y="311125"/>
                  </a:lnTo>
                  <a:lnTo>
                    <a:pt x="1264220" y="274460"/>
                  </a:lnTo>
                  <a:lnTo>
                    <a:pt x="1235467" y="239614"/>
                  </a:lnTo>
                  <a:lnTo>
                    <a:pt x="1204579" y="206692"/>
                  </a:lnTo>
                  <a:lnTo>
                    <a:pt x="1171660" y="175800"/>
                  </a:lnTo>
                  <a:lnTo>
                    <a:pt x="1136817" y="147042"/>
                  </a:lnTo>
                  <a:lnTo>
                    <a:pt x="1100154" y="120523"/>
                  </a:lnTo>
                  <a:lnTo>
                    <a:pt x="1061776" y="96350"/>
                  </a:lnTo>
                  <a:lnTo>
                    <a:pt x="1021788" y="74627"/>
                  </a:lnTo>
                  <a:lnTo>
                    <a:pt x="980295" y="55459"/>
                  </a:lnTo>
                  <a:lnTo>
                    <a:pt x="937402" y="38951"/>
                  </a:lnTo>
                  <a:lnTo>
                    <a:pt x="893213" y="25209"/>
                  </a:lnTo>
                  <a:lnTo>
                    <a:pt x="847835" y="14338"/>
                  </a:lnTo>
                  <a:lnTo>
                    <a:pt x="801372" y="6442"/>
                  </a:lnTo>
                  <a:lnTo>
                    <a:pt x="753929" y="1628"/>
                  </a:lnTo>
                  <a:lnTo>
                    <a:pt x="705612" y="0"/>
                  </a:lnTo>
                  <a:close/>
                </a:path>
              </a:pathLst>
            </a:custGeom>
            <a:solidFill>
              <a:srgbClr val="001F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5614416" y="3127247"/>
              <a:ext cx="1411605" cy="1411605"/>
            </a:xfrm>
            <a:custGeom>
              <a:avLst/>
              <a:gdLst/>
              <a:ahLst/>
              <a:cxnLst/>
              <a:rect l="l" t="t" r="r" b="b"/>
              <a:pathLst>
                <a:path w="1411604" h="1411604">
                  <a:moveTo>
                    <a:pt x="0" y="705612"/>
                  </a:moveTo>
                  <a:lnTo>
                    <a:pt x="1628" y="657308"/>
                  </a:lnTo>
                  <a:lnTo>
                    <a:pt x="6442" y="609877"/>
                  </a:lnTo>
                  <a:lnTo>
                    <a:pt x="14338" y="563424"/>
                  </a:lnTo>
                  <a:lnTo>
                    <a:pt x="25209" y="518054"/>
                  </a:lnTo>
                  <a:lnTo>
                    <a:pt x="38951" y="473871"/>
                  </a:lnTo>
                  <a:lnTo>
                    <a:pt x="55459" y="430982"/>
                  </a:lnTo>
                  <a:lnTo>
                    <a:pt x="74627" y="389491"/>
                  </a:lnTo>
                  <a:lnTo>
                    <a:pt x="96350" y="349504"/>
                  </a:lnTo>
                  <a:lnTo>
                    <a:pt x="120523" y="311125"/>
                  </a:lnTo>
                  <a:lnTo>
                    <a:pt x="147042" y="274460"/>
                  </a:lnTo>
                  <a:lnTo>
                    <a:pt x="175800" y="239614"/>
                  </a:lnTo>
                  <a:lnTo>
                    <a:pt x="206692" y="206692"/>
                  </a:lnTo>
                  <a:lnTo>
                    <a:pt x="239614" y="175800"/>
                  </a:lnTo>
                  <a:lnTo>
                    <a:pt x="274460" y="147042"/>
                  </a:lnTo>
                  <a:lnTo>
                    <a:pt x="311125" y="120523"/>
                  </a:lnTo>
                  <a:lnTo>
                    <a:pt x="349503" y="96350"/>
                  </a:lnTo>
                  <a:lnTo>
                    <a:pt x="389491" y="74627"/>
                  </a:lnTo>
                  <a:lnTo>
                    <a:pt x="430982" y="55459"/>
                  </a:lnTo>
                  <a:lnTo>
                    <a:pt x="473871" y="38951"/>
                  </a:lnTo>
                  <a:lnTo>
                    <a:pt x="518054" y="25209"/>
                  </a:lnTo>
                  <a:lnTo>
                    <a:pt x="563424" y="14338"/>
                  </a:lnTo>
                  <a:lnTo>
                    <a:pt x="609877" y="6442"/>
                  </a:lnTo>
                  <a:lnTo>
                    <a:pt x="657308" y="1628"/>
                  </a:lnTo>
                  <a:lnTo>
                    <a:pt x="705612" y="0"/>
                  </a:lnTo>
                  <a:lnTo>
                    <a:pt x="753929" y="1628"/>
                  </a:lnTo>
                  <a:lnTo>
                    <a:pt x="801372" y="6442"/>
                  </a:lnTo>
                  <a:lnTo>
                    <a:pt x="847835" y="14338"/>
                  </a:lnTo>
                  <a:lnTo>
                    <a:pt x="893213" y="25209"/>
                  </a:lnTo>
                  <a:lnTo>
                    <a:pt x="937402" y="38951"/>
                  </a:lnTo>
                  <a:lnTo>
                    <a:pt x="980295" y="55459"/>
                  </a:lnTo>
                  <a:lnTo>
                    <a:pt x="1021788" y="74627"/>
                  </a:lnTo>
                  <a:lnTo>
                    <a:pt x="1061776" y="96350"/>
                  </a:lnTo>
                  <a:lnTo>
                    <a:pt x="1100154" y="120523"/>
                  </a:lnTo>
                  <a:lnTo>
                    <a:pt x="1136817" y="147042"/>
                  </a:lnTo>
                  <a:lnTo>
                    <a:pt x="1171660" y="175800"/>
                  </a:lnTo>
                  <a:lnTo>
                    <a:pt x="1204579" y="206692"/>
                  </a:lnTo>
                  <a:lnTo>
                    <a:pt x="1235467" y="239614"/>
                  </a:lnTo>
                  <a:lnTo>
                    <a:pt x="1264220" y="274460"/>
                  </a:lnTo>
                  <a:lnTo>
                    <a:pt x="1290733" y="311125"/>
                  </a:lnTo>
                  <a:lnTo>
                    <a:pt x="1314901" y="349503"/>
                  </a:lnTo>
                  <a:lnTo>
                    <a:pt x="1336619" y="389491"/>
                  </a:lnTo>
                  <a:lnTo>
                    <a:pt x="1355782" y="430982"/>
                  </a:lnTo>
                  <a:lnTo>
                    <a:pt x="1372285" y="473871"/>
                  </a:lnTo>
                  <a:lnTo>
                    <a:pt x="1386023" y="518054"/>
                  </a:lnTo>
                  <a:lnTo>
                    <a:pt x="1396891" y="563424"/>
                  </a:lnTo>
                  <a:lnTo>
                    <a:pt x="1404783" y="609877"/>
                  </a:lnTo>
                  <a:lnTo>
                    <a:pt x="1409596" y="657308"/>
                  </a:lnTo>
                  <a:lnTo>
                    <a:pt x="1411224" y="705612"/>
                  </a:lnTo>
                  <a:lnTo>
                    <a:pt x="1409596" y="753929"/>
                  </a:lnTo>
                  <a:lnTo>
                    <a:pt x="1404783" y="801372"/>
                  </a:lnTo>
                  <a:lnTo>
                    <a:pt x="1396891" y="847835"/>
                  </a:lnTo>
                  <a:lnTo>
                    <a:pt x="1386023" y="893213"/>
                  </a:lnTo>
                  <a:lnTo>
                    <a:pt x="1372285" y="937402"/>
                  </a:lnTo>
                  <a:lnTo>
                    <a:pt x="1355782" y="980295"/>
                  </a:lnTo>
                  <a:lnTo>
                    <a:pt x="1336619" y="1021788"/>
                  </a:lnTo>
                  <a:lnTo>
                    <a:pt x="1314901" y="1061776"/>
                  </a:lnTo>
                  <a:lnTo>
                    <a:pt x="1290733" y="1100154"/>
                  </a:lnTo>
                  <a:lnTo>
                    <a:pt x="1264220" y="1136817"/>
                  </a:lnTo>
                  <a:lnTo>
                    <a:pt x="1235467" y="1171660"/>
                  </a:lnTo>
                  <a:lnTo>
                    <a:pt x="1204579" y="1204579"/>
                  </a:lnTo>
                  <a:lnTo>
                    <a:pt x="1171660" y="1235467"/>
                  </a:lnTo>
                  <a:lnTo>
                    <a:pt x="1136817" y="1264220"/>
                  </a:lnTo>
                  <a:lnTo>
                    <a:pt x="1100154" y="1290733"/>
                  </a:lnTo>
                  <a:lnTo>
                    <a:pt x="1061776" y="1314901"/>
                  </a:lnTo>
                  <a:lnTo>
                    <a:pt x="1021788" y="1336619"/>
                  </a:lnTo>
                  <a:lnTo>
                    <a:pt x="980295" y="1355782"/>
                  </a:lnTo>
                  <a:lnTo>
                    <a:pt x="937402" y="1372285"/>
                  </a:lnTo>
                  <a:lnTo>
                    <a:pt x="893213" y="1386023"/>
                  </a:lnTo>
                  <a:lnTo>
                    <a:pt x="847835" y="1396891"/>
                  </a:lnTo>
                  <a:lnTo>
                    <a:pt x="801372" y="1404783"/>
                  </a:lnTo>
                  <a:lnTo>
                    <a:pt x="753929" y="1409596"/>
                  </a:lnTo>
                  <a:lnTo>
                    <a:pt x="705612" y="1411224"/>
                  </a:lnTo>
                  <a:lnTo>
                    <a:pt x="657308" y="1409596"/>
                  </a:lnTo>
                  <a:lnTo>
                    <a:pt x="609877" y="1404783"/>
                  </a:lnTo>
                  <a:lnTo>
                    <a:pt x="563424" y="1396891"/>
                  </a:lnTo>
                  <a:lnTo>
                    <a:pt x="518054" y="1386023"/>
                  </a:lnTo>
                  <a:lnTo>
                    <a:pt x="473871" y="1372285"/>
                  </a:lnTo>
                  <a:lnTo>
                    <a:pt x="430982" y="1355782"/>
                  </a:lnTo>
                  <a:lnTo>
                    <a:pt x="389491" y="1336619"/>
                  </a:lnTo>
                  <a:lnTo>
                    <a:pt x="349503" y="1314901"/>
                  </a:lnTo>
                  <a:lnTo>
                    <a:pt x="311125" y="1290733"/>
                  </a:lnTo>
                  <a:lnTo>
                    <a:pt x="274460" y="1264220"/>
                  </a:lnTo>
                  <a:lnTo>
                    <a:pt x="239614" y="1235467"/>
                  </a:lnTo>
                  <a:lnTo>
                    <a:pt x="206692" y="1204579"/>
                  </a:lnTo>
                  <a:lnTo>
                    <a:pt x="175800" y="1171660"/>
                  </a:lnTo>
                  <a:lnTo>
                    <a:pt x="147042" y="1136817"/>
                  </a:lnTo>
                  <a:lnTo>
                    <a:pt x="120523" y="1100154"/>
                  </a:lnTo>
                  <a:lnTo>
                    <a:pt x="96350" y="1061776"/>
                  </a:lnTo>
                  <a:lnTo>
                    <a:pt x="74627" y="1021788"/>
                  </a:lnTo>
                  <a:lnTo>
                    <a:pt x="55459" y="980295"/>
                  </a:lnTo>
                  <a:lnTo>
                    <a:pt x="38951" y="937402"/>
                  </a:lnTo>
                  <a:lnTo>
                    <a:pt x="25209" y="893213"/>
                  </a:lnTo>
                  <a:lnTo>
                    <a:pt x="14338" y="847835"/>
                  </a:lnTo>
                  <a:lnTo>
                    <a:pt x="6442" y="801372"/>
                  </a:lnTo>
                  <a:lnTo>
                    <a:pt x="1628" y="753929"/>
                  </a:lnTo>
                  <a:lnTo>
                    <a:pt x="0" y="705612"/>
                  </a:lnTo>
                  <a:close/>
                </a:path>
              </a:pathLst>
            </a:custGeom>
            <a:ln w="127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3" name="object 13"/>
          <p:cNvSpPr txBox="1"/>
          <p:nvPr/>
        </p:nvSpPr>
        <p:spPr>
          <a:xfrm>
            <a:off x="6051296" y="3580638"/>
            <a:ext cx="538480" cy="4597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1710"/>
              </a:lnSpc>
              <a:spcBef>
                <a:spcPts val="100"/>
              </a:spcBef>
            </a:pPr>
            <a:r>
              <a:rPr sz="1500" spc="-30" dirty="0">
                <a:solidFill>
                  <a:srgbClr val="FFFFFF"/>
                </a:solidFill>
                <a:latin typeface="Calibri Light"/>
                <a:cs typeface="Calibri Light"/>
              </a:rPr>
              <a:t>Vy</a:t>
            </a:r>
            <a:r>
              <a:rPr sz="1500" dirty="0">
                <a:solidFill>
                  <a:srgbClr val="FFFFFF"/>
                </a:solidFill>
                <a:latin typeface="Calibri Light"/>
                <a:cs typeface="Calibri Light"/>
              </a:rPr>
              <a:t>dání</a:t>
            </a:r>
            <a:endParaRPr sz="1500">
              <a:latin typeface="Calibri Light"/>
              <a:cs typeface="Calibri Light"/>
            </a:endParaRPr>
          </a:p>
          <a:p>
            <a:pPr marL="64135">
              <a:lnSpc>
                <a:spcPts val="1710"/>
              </a:lnSpc>
            </a:pPr>
            <a:r>
              <a:rPr sz="1500" spc="-15" dirty="0">
                <a:solidFill>
                  <a:srgbClr val="FFFFFF"/>
                </a:solidFill>
                <a:latin typeface="Calibri Light"/>
                <a:cs typeface="Calibri Light"/>
              </a:rPr>
              <a:t>RoPD</a:t>
            </a:r>
            <a:endParaRPr sz="1500">
              <a:latin typeface="Calibri Light"/>
              <a:cs typeface="Calibri Light"/>
            </a:endParaRPr>
          </a:p>
        </p:txBody>
      </p:sp>
      <p:grpSp>
        <p:nvGrpSpPr>
          <p:cNvPr id="14" name="object 14"/>
          <p:cNvGrpSpPr/>
          <p:nvPr/>
        </p:nvGrpSpPr>
        <p:grpSpPr>
          <a:xfrm>
            <a:off x="4954270" y="5134102"/>
            <a:ext cx="1772285" cy="1481455"/>
            <a:chOff x="4954270" y="5134102"/>
            <a:chExt cx="1772285" cy="1481455"/>
          </a:xfrm>
        </p:grpSpPr>
        <p:pic>
          <p:nvPicPr>
            <p:cNvPr id="15" name="object 15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5117429" y="6179599"/>
              <a:ext cx="1608906" cy="435382"/>
            </a:xfrm>
            <a:prstGeom prst="rect">
              <a:avLst/>
            </a:prstGeom>
          </p:spPr>
        </p:pic>
        <p:sp>
          <p:nvSpPr>
            <p:cNvPr id="16" name="object 16"/>
            <p:cNvSpPr/>
            <p:nvPr/>
          </p:nvSpPr>
          <p:spPr>
            <a:xfrm>
              <a:off x="4960620" y="5140452"/>
              <a:ext cx="1411605" cy="1411605"/>
            </a:xfrm>
            <a:custGeom>
              <a:avLst/>
              <a:gdLst/>
              <a:ahLst/>
              <a:cxnLst/>
              <a:rect l="l" t="t" r="r" b="b"/>
              <a:pathLst>
                <a:path w="1411604" h="1411604">
                  <a:moveTo>
                    <a:pt x="705612" y="0"/>
                  </a:moveTo>
                  <a:lnTo>
                    <a:pt x="657308" y="1628"/>
                  </a:lnTo>
                  <a:lnTo>
                    <a:pt x="609877" y="6442"/>
                  </a:lnTo>
                  <a:lnTo>
                    <a:pt x="563424" y="14338"/>
                  </a:lnTo>
                  <a:lnTo>
                    <a:pt x="518054" y="25209"/>
                  </a:lnTo>
                  <a:lnTo>
                    <a:pt x="473871" y="38951"/>
                  </a:lnTo>
                  <a:lnTo>
                    <a:pt x="430982" y="55459"/>
                  </a:lnTo>
                  <a:lnTo>
                    <a:pt x="389491" y="74627"/>
                  </a:lnTo>
                  <a:lnTo>
                    <a:pt x="349503" y="96350"/>
                  </a:lnTo>
                  <a:lnTo>
                    <a:pt x="311125" y="120523"/>
                  </a:lnTo>
                  <a:lnTo>
                    <a:pt x="274460" y="147042"/>
                  </a:lnTo>
                  <a:lnTo>
                    <a:pt x="239614" y="175800"/>
                  </a:lnTo>
                  <a:lnTo>
                    <a:pt x="206692" y="206692"/>
                  </a:lnTo>
                  <a:lnTo>
                    <a:pt x="175800" y="239614"/>
                  </a:lnTo>
                  <a:lnTo>
                    <a:pt x="147042" y="274460"/>
                  </a:lnTo>
                  <a:lnTo>
                    <a:pt x="120523" y="311125"/>
                  </a:lnTo>
                  <a:lnTo>
                    <a:pt x="96350" y="349504"/>
                  </a:lnTo>
                  <a:lnTo>
                    <a:pt x="74627" y="389491"/>
                  </a:lnTo>
                  <a:lnTo>
                    <a:pt x="55459" y="430982"/>
                  </a:lnTo>
                  <a:lnTo>
                    <a:pt x="38951" y="473871"/>
                  </a:lnTo>
                  <a:lnTo>
                    <a:pt x="25209" y="518054"/>
                  </a:lnTo>
                  <a:lnTo>
                    <a:pt x="14338" y="563424"/>
                  </a:lnTo>
                  <a:lnTo>
                    <a:pt x="6442" y="609877"/>
                  </a:lnTo>
                  <a:lnTo>
                    <a:pt x="1628" y="657308"/>
                  </a:lnTo>
                  <a:lnTo>
                    <a:pt x="0" y="705612"/>
                  </a:lnTo>
                  <a:lnTo>
                    <a:pt x="1628" y="753922"/>
                  </a:lnTo>
                  <a:lnTo>
                    <a:pt x="6442" y="801359"/>
                  </a:lnTo>
                  <a:lnTo>
                    <a:pt x="14338" y="847817"/>
                  </a:lnTo>
                  <a:lnTo>
                    <a:pt x="25209" y="893191"/>
                  </a:lnTo>
                  <a:lnTo>
                    <a:pt x="38951" y="937377"/>
                  </a:lnTo>
                  <a:lnTo>
                    <a:pt x="55459" y="980268"/>
                  </a:lnTo>
                  <a:lnTo>
                    <a:pt x="74627" y="1021760"/>
                  </a:lnTo>
                  <a:lnTo>
                    <a:pt x="96350" y="1061748"/>
                  </a:lnTo>
                  <a:lnTo>
                    <a:pt x="120523" y="1100126"/>
                  </a:lnTo>
                  <a:lnTo>
                    <a:pt x="147042" y="1136790"/>
                  </a:lnTo>
                  <a:lnTo>
                    <a:pt x="175800" y="1171635"/>
                  </a:lnTo>
                  <a:lnTo>
                    <a:pt x="206692" y="1204555"/>
                  </a:lnTo>
                  <a:lnTo>
                    <a:pt x="239614" y="1235445"/>
                  </a:lnTo>
                  <a:lnTo>
                    <a:pt x="274460" y="1264201"/>
                  </a:lnTo>
                  <a:lnTo>
                    <a:pt x="311125" y="1290716"/>
                  </a:lnTo>
                  <a:lnTo>
                    <a:pt x="349503" y="1314887"/>
                  </a:lnTo>
                  <a:lnTo>
                    <a:pt x="389491" y="1336608"/>
                  </a:lnTo>
                  <a:lnTo>
                    <a:pt x="430982" y="1355773"/>
                  </a:lnTo>
                  <a:lnTo>
                    <a:pt x="473871" y="1372278"/>
                  </a:lnTo>
                  <a:lnTo>
                    <a:pt x="518054" y="1386018"/>
                  </a:lnTo>
                  <a:lnTo>
                    <a:pt x="563424" y="1396888"/>
                  </a:lnTo>
                  <a:lnTo>
                    <a:pt x="609877" y="1404782"/>
                  </a:lnTo>
                  <a:lnTo>
                    <a:pt x="657308" y="1409596"/>
                  </a:lnTo>
                  <a:lnTo>
                    <a:pt x="705612" y="1411224"/>
                  </a:lnTo>
                  <a:lnTo>
                    <a:pt x="753929" y="1409596"/>
                  </a:lnTo>
                  <a:lnTo>
                    <a:pt x="801372" y="1404782"/>
                  </a:lnTo>
                  <a:lnTo>
                    <a:pt x="847835" y="1396888"/>
                  </a:lnTo>
                  <a:lnTo>
                    <a:pt x="893213" y="1386018"/>
                  </a:lnTo>
                  <a:lnTo>
                    <a:pt x="937402" y="1372278"/>
                  </a:lnTo>
                  <a:lnTo>
                    <a:pt x="980295" y="1355773"/>
                  </a:lnTo>
                  <a:lnTo>
                    <a:pt x="1021788" y="1336608"/>
                  </a:lnTo>
                  <a:lnTo>
                    <a:pt x="1061776" y="1314887"/>
                  </a:lnTo>
                  <a:lnTo>
                    <a:pt x="1100154" y="1290716"/>
                  </a:lnTo>
                  <a:lnTo>
                    <a:pt x="1136817" y="1264201"/>
                  </a:lnTo>
                  <a:lnTo>
                    <a:pt x="1171660" y="1235445"/>
                  </a:lnTo>
                  <a:lnTo>
                    <a:pt x="1204579" y="1204555"/>
                  </a:lnTo>
                  <a:lnTo>
                    <a:pt x="1235467" y="1171635"/>
                  </a:lnTo>
                  <a:lnTo>
                    <a:pt x="1264220" y="1136790"/>
                  </a:lnTo>
                  <a:lnTo>
                    <a:pt x="1290733" y="1100126"/>
                  </a:lnTo>
                  <a:lnTo>
                    <a:pt x="1314901" y="1061748"/>
                  </a:lnTo>
                  <a:lnTo>
                    <a:pt x="1336619" y="1021760"/>
                  </a:lnTo>
                  <a:lnTo>
                    <a:pt x="1355782" y="980268"/>
                  </a:lnTo>
                  <a:lnTo>
                    <a:pt x="1372285" y="937377"/>
                  </a:lnTo>
                  <a:lnTo>
                    <a:pt x="1386023" y="893191"/>
                  </a:lnTo>
                  <a:lnTo>
                    <a:pt x="1396891" y="847817"/>
                  </a:lnTo>
                  <a:lnTo>
                    <a:pt x="1404783" y="801359"/>
                  </a:lnTo>
                  <a:lnTo>
                    <a:pt x="1409596" y="753922"/>
                  </a:lnTo>
                  <a:lnTo>
                    <a:pt x="1411224" y="705612"/>
                  </a:lnTo>
                  <a:lnTo>
                    <a:pt x="1409596" y="657308"/>
                  </a:lnTo>
                  <a:lnTo>
                    <a:pt x="1404783" y="609877"/>
                  </a:lnTo>
                  <a:lnTo>
                    <a:pt x="1396891" y="563424"/>
                  </a:lnTo>
                  <a:lnTo>
                    <a:pt x="1386023" y="518054"/>
                  </a:lnTo>
                  <a:lnTo>
                    <a:pt x="1372285" y="473871"/>
                  </a:lnTo>
                  <a:lnTo>
                    <a:pt x="1355782" y="430982"/>
                  </a:lnTo>
                  <a:lnTo>
                    <a:pt x="1336619" y="389491"/>
                  </a:lnTo>
                  <a:lnTo>
                    <a:pt x="1314901" y="349504"/>
                  </a:lnTo>
                  <a:lnTo>
                    <a:pt x="1290733" y="311125"/>
                  </a:lnTo>
                  <a:lnTo>
                    <a:pt x="1264220" y="274460"/>
                  </a:lnTo>
                  <a:lnTo>
                    <a:pt x="1235467" y="239614"/>
                  </a:lnTo>
                  <a:lnTo>
                    <a:pt x="1204579" y="206692"/>
                  </a:lnTo>
                  <a:lnTo>
                    <a:pt x="1171660" y="175800"/>
                  </a:lnTo>
                  <a:lnTo>
                    <a:pt x="1136817" y="147042"/>
                  </a:lnTo>
                  <a:lnTo>
                    <a:pt x="1100154" y="120523"/>
                  </a:lnTo>
                  <a:lnTo>
                    <a:pt x="1061776" y="96350"/>
                  </a:lnTo>
                  <a:lnTo>
                    <a:pt x="1021788" y="74627"/>
                  </a:lnTo>
                  <a:lnTo>
                    <a:pt x="980295" y="55459"/>
                  </a:lnTo>
                  <a:lnTo>
                    <a:pt x="937402" y="38951"/>
                  </a:lnTo>
                  <a:lnTo>
                    <a:pt x="893213" y="25209"/>
                  </a:lnTo>
                  <a:lnTo>
                    <a:pt x="847835" y="14338"/>
                  </a:lnTo>
                  <a:lnTo>
                    <a:pt x="801372" y="6442"/>
                  </a:lnTo>
                  <a:lnTo>
                    <a:pt x="753929" y="1628"/>
                  </a:lnTo>
                  <a:lnTo>
                    <a:pt x="705612" y="0"/>
                  </a:lnTo>
                  <a:close/>
                </a:path>
              </a:pathLst>
            </a:custGeom>
            <a:solidFill>
              <a:srgbClr val="005FC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4960620" y="5140452"/>
              <a:ext cx="1411605" cy="1411605"/>
            </a:xfrm>
            <a:custGeom>
              <a:avLst/>
              <a:gdLst/>
              <a:ahLst/>
              <a:cxnLst/>
              <a:rect l="l" t="t" r="r" b="b"/>
              <a:pathLst>
                <a:path w="1411604" h="1411604">
                  <a:moveTo>
                    <a:pt x="0" y="705612"/>
                  </a:moveTo>
                  <a:lnTo>
                    <a:pt x="1628" y="657308"/>
                  </a:lnTo>
                  <a:lnTo>
                    <a:pt x="6442" y="609877"/>
                  </a:lnTo>
                  <a:lnTo>
                    <a:pt x="14338" y="563424"/>
                  </a:lnTo>
                  <a:lnTo>
                    <a:pt x="25209" y="518054"/>
                  </a:lnTo>
                  <a:lnTo>
                    <a:pt x="38951" y="473871"/>
                  </a:lnTo>
                  <a:lnTo>
                    <a:pt x="55459" y="430982"/>
                  </a:lnTo>
                  <a:lnTo>
                    <a:pt x="74627" y="389491"/>
                  </a:lnTo>
                  <a:lnTo>
                    <a:pt x="96350" y="349504"/>
                  </a:lnTo>
                  <a:lnTo>
                    <a:pt x="120523" y="311125"/>
                  </a:lnTo>
                  <a:lnTo>
                    <a:pt x="147042" y="274460"/>
                  </a:lnTo>
                  <a:lnTo>
                    <a:pt x="175800" y="239614"/>
                  </a:lnTo>
                  <a:lnTo>
                    <a:pt x="206692" y="206692"/>
                  </a:lnTo>
                  <a:lnTo>
                    <a:pt x="239614" y="175800"/>
                  </a:lnTo>
                  <a:lnTo>
                    <a:pt x="274460" y="147042"/>
                  </a:lnTo>
                  <a:lnTo>
                    <a:pt x="311125" y="120523"/>
                  </a:lnTo>
                  <a:lnTo>
                    <a:pt x="349503" y="96350"/>
                  </a:lnTo>
                  <a:lnTo>
                    <a:pt x="389491" y="74627"/>
                  </a:lnTo>
                  <a:lnTo>
                    <a:pt x="430982" y="55459"/>
                  </a:lnTo>
                  <a:lnTo>
                    <a:pt x="473871" y="38951"/>
                  </a:lnTo>
                  <a:lnTo>
                    <a:pt x="518054" y="25209"/>
                  </a:lnTo>
                  <a:lnTo>
                    <a:pt x="563424" y="14338"/>
                  </a:lnTo>
                  <a:lnTo>
                    <a:pt x="609877" y="6442"/>
                  </a:lnTo>
                  <a:lnTo>
                    <a:pt x="657308" y="1628"/>
                  </a:lnTo>
                  <a:lnTo>
                    <a:pt x="705612" y="0"/>
                  </a:lnTo>
                  <a:lnTo>
                    <a:pt x="753929" y="1628"/>
                  </a:lnTo>
                  <a:lnTo>
                    <a:pt x="801372" y="6442"/>
                  </a:lnTo>
                  <a:lnTo>
                    <a:pt x="847835" y="14338"/>
                  </a:lnTo>
                  <a:lnTo>
                    <a:pt x="893213" y="25209"/>
                  </a:lnTo>
                  <a:lnTo>
                    <a:pt x="937402" y="38951"/>
                  </a:lnTo>
                  <a:lnTo>
                    <a:pt x="980295" y="55459"/>
                  </a:lnTo>
                  <a:lnTo>
                    <a:pt x="1021788" y="74627"/>
                  </a:lnTo>
                  <a:lnTo>
                    <a:pt x="1061776" y="96350"/>
                  </a:lnTo>
                  <a:lnTo>
                    <a:pt x="1100154" y="120523"/>
                  </a:lnTo>
                  <a:lnTo>
                    <a:pt x="1136817" y="147042"/>
                  </a:lnTo>
                  <a:lnTo>
                    <a:pt x="1171660" y="175800"/>
                  </a:lnTo>
                  <a:lnTo>
                    <a:pt x="1204579" y="206692"/>
                  </a:lnTo>
                  <a:lnTo>
                    <a:pt x="1235467" y="239614"/>
                  </a:lnTo>
                  <a:lnTo>
                    <a:pt x="1264220" y="274460"/>
                  </a:lnTo>
                  <a:lnTo>
                    <a:pt x="1290733" y="311125"/>
                  </a:lnTo>
                  <a:lnTo>
                    <a:pt x="1314901" y="349504"/>
                  </a:lnTo>
                  <a:lnTo>
                    <a:pt x="1336619" y="389491"/>
                  </a:lnTo>
                  <a:lnTo>
                    <a:pt x="1355782" y="430982"/>
                  </a:lnTo>
                  <a:lnTo>
                    <a:pt x="1372285" y="473871"/>
                  </a:lnTo>
                  <a:lnTo>
                    <a:pt x="1386023" y="518054"/>
                  </a:lnTo>
                  <a:lnTo>
                    <a:pt x="1396891" y="563424"/>
                  </a:lnTo>
                  <a:lnTo>
                    <a:pt x="1404783" y="609877"/>
                  </a:lnTo>
                  <a:lnTo>
                    <a:pt x="1409596" y="657308"/>
                  </a:lnTo>
                  <a:lnTo>
                    <a:pt x="1411224" y="705612"/>
                  </a:lnTo>
                  <a:lnTo>
                    <a:pt x="1409596" y="753922"/>
                  </a:lnTo>
                  <a:lnTo>
                    <a:pt x="1404783" y="801359"/>
                  </a:lnTo>
                  <a:lnTo>
                    <a:pt x="1396891" y="847817"/>
                  </a:lnTo>
                  <a:lnTo>
                    <a:pt x="1386023" y="893191"/>
                  </a:lnTo>
                  <a:lnTo>
                    <a:pt x="1372285" y="937377"/>
                  </a:lnTo>
                  <a:lnTo>
                    <a:pt x="1355782" y="980268"/>
                  </a:lnTo>
                  <a:lnTo>
                    <a:pt x="1336619" y="1021760"/>
                  </a:lnTo>
                  <a:lnTo>
                    <a:pt x="1314901" y="1061748"/>
                  </a:lnTo>
                  <a:lnTo>
                    <a:pt x="1290733" y="1100126"/>
                  </a:lnTo>
                  <a:lnTo>
                    <a:pt x="1264220" y="1136790"/>
                  </a:lnTo>
                  <a:lnTo>
                    <a:pt x="1235467" y="1171635"/>
                  </a:lnTo>
                  <a:lnTo>
                    <a:pt x="1204579" y="1204555"/>
                  </a:lnTo>
                  <a:lnTo>
                    <a:pt x="1171660" y="1235445"/>
                  </a:lnTo>
                  <a:lnTo>
                    <a:pt x="1136817" y="1264201"/>
                  </a:lnTo>
                  <a:lnTo>
                    <a:pt x="1100154" y="1290716"/>
                  </a:lnTo>
                  <a:lnTo>
                    <a:pt x="1061776" y="1314887"/>
                  </a:lnTo>
                  <a:lnTo>
                    <a:pt x="1021788" y="1336608"/>
                  </a:lnTo>
                  <a:lnTo>
                    <a:pt x="980295" y="1355773"/>
                  </a:lnTo>
                  <a:lnTo>
                    <a:pt x="937402" y="1372278"/>
                  </a:lnTo>
                  <a:lnTo>
                    <a:pt x="893213" y="1386018"/>
                  </a:lnTo>
                  <a:lnTo>
                    <a:pt x="847835" y="1396888"/>
                  </a:lnTo>
                  <a:lnTo>
                    <a:pt x="801372" y="1404782"/>
                  </a:lnTo>
                  <a:lnTo>
                    <a:pt x="753929" y="1409596"/>
                  </a:lnTo>
                  <a:lnTo>
                    <a:pt x="705612" y="1411224"/>
                  </a:lnTo>
                  <a:lnTo>
                    <a:pt x="657308" y="1409596"/>
                  </a:lnTo>
                  <a:lnTo>
                    <a:pt x="609877" y="1404782"/>
                  </a:lnTo>
                  <a:lnTo>
                    <a:pt x="563424" y="1396888"/>
                  </a:lnTo>
                  <a:lnTo>
                    <a:pt x="518054" y="1386018"/>
                  </a:lnTo>
                  <a:lnTo>
                    <a:pt x="473871" y="1372278"/>
                  </a:lnTo>
                  <a:lnTo>
                    <a:pt x="430982" y="1355773"/>
                  </a:lnTo>
                  <a:lnTo>
                    <a:pt x="389491" y="1336608"/>
                  </a:lnTo>
                  <a:lnTo>
                    <a:pt x="349503" y="1314887"/>
                  </a:lnTo>
                  <a:lnTo>
                    <a:pt x="311125" y="1290716"/>
                  </a:lnTo>
                  <a:lnTo>
                    <a:pt x="274460" y="1264201"/>
                  </a:lnTo>
                  <a:lnTo>
                    <a:pt x="239614" y="1235445"/>
                  </a:lnTo>
                  <a:lnTo>
                    <a:pt x="206692" y="1204555"/>
                  </a:lnTo>
                  <a:lnTo>
                    <a:pt x="175800" y="1171635"/>
                  </a:lnTo>
                  <a:lnTo>
                    <a:pt x="147042" y="1136790"/>
                  </a:lnTo>
                  <a:lnTo>
                    <a:pt x="120523" y="1100126"/>
                  </a:lnTo>
                  <a:lnTo>
                    <a:pt x="96350" y="1061748"/>
                  </a:lnTo>
                  <a:lnTo>
                    <a:pt x="74627" y="1021760"/>
                  </a:lnTo>
                  <a:lnTo>
                    <a:pt x="55459" y="980268"/>
                  </a:lnTo>
                  <a:lnTo>
                    <a:pt x="38951" y="937377"/>
                  </a:lnTo>
                  <a:lnTo>
                    <a:pt x="25209" y="893191"/>
                  </a:lnTo>
                  <a:lnTo>
                    <a:pt x="14338" y="847817"/>
                  </a:lnTo>
                  <a:lnTo>
                    <a:pt x="6442" y="801359"/>
                  </a:lnTo>
                  <a:lnTo>
                    <a:pt x="1628" y="753922"/>
                  </a:lnTo>
                  <a:lnTo>
                    <a:pt x="0" y="705612"/>
                  </a:lnTo>
                  <a:close/>
                </a:path>
              </a:pathLst>
            </a:custGeom>
            <a:ln w="127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8" name="object 18"/>
          <p:cNvSpPr txBox="1"/>
          <p:nvPr/>
        </p:nvSpPr>
        <p:spPr>
          <a:xfrm>
            <a:off x="5302377" y="5594096"/>
            <a:ext cx="727710" cy="459740"/>
          </a:xfrm>
          <a:prstGeom prst="rect">
            <a:avLst/>
          </a:prstGeom>
        </p:spPr>
        <p:txBody>
          <a:bodyPr vert="horz" wrap="square" lIns="0" tIns="38735" rIns="0" bIns="0" rtlCol="0">
            <a:spAutoFit/>
          </a:bodyPr>
          <a:lstStyle/>
          <a:p>
            <a:pPr marL="41275" marR="5080" indent="-29209">
              <a:lnSpc>
                <a:spcPts val="1620"/>
              </a:lnSpc>
              <a:spcBef>
                <a:spcPts val="305"/>
              </a:spcBef>
            </a:pPr>
            <a:r>
              <a:rPr sz="1500" spc="-20" dirty="0">
                <a:solidFill>
                  <a:srgbClr val="FFFFFF"/>
                </a:solidFill>
                <a:latin typeface="Calibri Light"/>
                <a:cs typeface="Calibri Light"/>
              </a:rPr>
              <a:t>R</a:t>
            </a:r>
            <a:r>
              <a:rPr sz="1500" spc="-5" dirty="0">
                <a:solidFill>
                  <a:srgbClr val="FFFFFF"/>
                </a:solidFill>
                <a:latin typeface="Calibri Light"/>
                <a:cs typeface="Calibri Light"/>
              </a:rPr>
              <a:t>e</a:t>
            </a:r>
            <a:r>
              <a:rPr sz="1500" dirty="0">
                <a:solidFill>
                  <a:srgbClr val="FFFFFF"/>
                </a:solidFill>
                <a:latin typeface="Calibri Light"/>
                <a:cs typeface="Calibri Light"/>
              </a:rPr>
              <a:t>al</a:t>
            </a:r>
            <a:r>
              <a:rPr sz="1500" spc="-10" dirty="0">
                <a:solidFill>
                  <a:srgbClr val="FFFFFF"/>
                </a:solidFill>
                <a:latin typeface="Calibri Light"/>
                <a:cs typeface="Calibri Light"/>
              </a:rPr>
              <a:t>i</a:t>
            </a:r>
            <a:r>
              <a:rPr sz="1500" spc="-30" dirty="0">
                <a:solidFill>
                  <a:srgbClr val="FFFFFF"/>
                </a:solidFill>
                <a:latin typeface="Calibri Light"/>
                <a:cs typeface="Calibri Light"/>
              </a:rPr>
              <a:t>z</a:t>
            </a:r>
            <a:r>
              <a:rPr sz="1500" spc="-15" dirty="0">
                <a:solidFill>
                  <a:srgbClr val="FFFFFF"/>
                </a:solidFill>
                <a:latin typeface="Calibri Light"/>
                <a:cs typeface="Calibri Light"/>
              </a:rPr>
              <a:t>a</a:t>
            </a:r>
            <a:r>
              <a:rPr sz="1500" spc="-5" dirty="0">
                <a:solidFill>
                  <a:srgbClr val="FFFFFF"/>
                </a:solidFill>
                <a:latin typeface="Calibri Light"/>
                <a:cs typeface="Calibri Light"/>
              </a:rPr>
              <a:t>ce  </a:t>
            </a:r>
            <a:r>
              <a:rPr sz="1500" spc="-10" dirty="0">
                <a:solidFill>
                  <a:srgbClr val="FFFFFF"/>
                </a:solidFill>
                <a:latin typeface="Calibri Light"/>
                <a:cs typeface="Calibri Light"/>
              </a:rPr>
              <a:t>projektu</a:t>
            </a:r>
            <a:endParaRPr sz="1500">
              <a:latin typeface="Calibri Light"/>
              <a:cs typeface="Calibri Light"/>
            </a:endParaRPr>
          </a:p>
        </p:txBody>
      </p:sp>
      <p:sp>
        <p:nvSpPr>
          <p:cNvPr id="19" name="object 19"/>
          <p:cNvSpPr/>
          <p:nvPr/>
        </p:nvSpPr>
        <p:spPr>
          <a:xfrm>
            <a:off x="4430267" y="5608320"/>
            <a:ext cx="375285" cy="475615"/>
          </a:xfrm>
          <a:custGeom>
            <a:avLst/>
            <a:gdLst/>
            <a:ahLst/>
            <a:cxnLst/>
            <a:rect l="l" t="t" r="r" b="b"/>
            <a:pathLst>
              <a:path w="375285" h="475614">
                <a:moveTo>
                  <a:pt x="187452" y="0"/>
                </a:moveTo>
                <a:lnTo>
                  <a:pt x="0" y="237743"/>
                </a:lnTo>
                <a:lnTo>
                  <a:pt x="187452" y="475487"/>
                </a:lnTo>
                <a:lnTo>
                  <a:pt x="187452" y="380390"/>
                </a:lnTo>
                <a:lnTo>
                  <a:pt x="374904" y="380390"/>
                </a:lnTo>
                <a:lnTo>
                  <a:pt x="374904" y="95097"/>
                </a:lnTo>
                <a:lnTo>
                  <a:pt x="187452" y="95097"/>
                </a:lnTo>
                <a:lnTo>
                  <a:pt x="187452" y="0"/>
                </a:lnTo>
                <a:close/>
              </a:path>
            </a:pathLst>
          </a:custGeom>
          <a:solidFill>
            <a:srgbClr val="AAACB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0" name="object 20"/>
          <p:cNvGrpSpPr/>
          <p:nvPr/>
        </p:nvGrpSpPr>
        <p:grpSpPr>
          <a:xfrm>
            <a:off x="2837433" y="5134102"/>
            <a:ext cx="1772285" cy="1481455"/>
            <a:chOff x="2837433" y="5134102"/>
            <a:chExt cx="1772285" cy="1481455"/>
          </a:xfrm>
        </p:grpSpPr>
        <p:pic>
          <p:nvPicPr>
            <p:cNvPr id="21" name="object 21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3000593" y="6179599"/>
              <a:ext cx="1608906" cy="435382"/>
            </a:xfrm>
            <a:prstGeom prst="rect">
              <a:avLst/>
            </a:prstGeom>
          </p:spPr>
        </p:pic>
        <p:sp>
          <p:nvSpPr>
            <p:cNvPr id="22" name="object 22"/>
            <p:cNvSpPr/>
            <p:nvPr/>
          </p:nvSpPr>
          <p:spPr>
            <a:xfrm>
              <a:off x="2843783" y="5140452"/>
              <a:ext cx="1411605" cy="1411605"/>
            </a:xfrm>
            <a:custGeom>
              <a:avLst/>
              <a:gdLst/>
              <a:ahLst/>
              <a:cxnLst/>
              <a:rect l="l" t="t" r="r" b="b"/>
              <a:pathLst>
                <a:path w="1411604" h="1411604">
                  <a:moveTo>
                    <a:pt x="705612" y="0"/>
                  </a:moveTo>
                  <a:lnTo>
                    <a:pt x="657308" y="1628"/>
                  </a:lnTo>
                  <a:lnTo>
                    <a:pt x="609877" y="6442"/>
                  </a:lnTo>
                  <a:lnTo>
                    <a:pt x="563424" y="14338"/>
                  </a:lnTo>
                  <a:lnTo>
                    <a:pt x="518054" y="25209"/>
                  </a:lnTo>
                  <a:lnTo>
                    <a:pt x="473871" y="38951"/>
                  </a:lnTo>
                  <a:lnTo>
                    <a:pt x="430982" y="55459"/>
                  </a:lnTo>
                  <a:lnTo>
                    <a:pt x="389491" y="74627"/>
                  </a:lnTo>
                  <a:lnTo>
                    <a:pt x="349504" y="96350"/>
                  </a:lnTo>
                  <a:lnTo>
                    <a:pt x="311125" y="120523"/>
                  </a:lnTo>
                  <a:lnTo>
                    <a:pt x="274460" y="147042"/>
                  </a:lnTo>
                  <a:lnTo>
                    <a:pt x="239614" y="175800"/>
                  </a:lnTo>
                  <a:lnTo>
                    <a:pt x="206692" y="206692"/>
                  </a:lnTo>
                  <a:lnTo>
                    <a:pt x="175800" y="239614"/>
                  </a:lnTo>
                  <a:lnTo>
                    <a:pt x="147042" y="274460"/>
                  </a:lnTo>
                  <a:lnTo>
                    <a:pt x="120523" y="311125"/>
                  </a:lnTo>
                  <a:lnTo>
                    <a:pt x="96350" y="349504"/>
                  </a:lnTo>
                  <a:lnTo>
                    <a:pt x="74627" y="389491"/>
                  </a:lnTo>
                  <a:lnTo>
                    <a:pt x="55459" y="430982"/>
                  </a:lnTo>
                  <a:lnTo>
                    <a:pt x="38951" y="473871"/>
                  </a:lnTo>
                  <a:lnTo>
                    <a:pt x="25209" y="518054"/>
                  </a:lnTo>
                  <a:lnTo>
                    <a:pt x="14338" y="563424"/>
                  </a:lnTo>
                  <a:lnTo>
                    <a:pt x="6442" y="609877"/>
                  </a:lnTo>
                  <a:lnTo>
                    <a:pt x="1628" y="657308"/>
                  </a:lnTo>
                  <a:lnTo>
                    <a:pt x="0" y="705612"/>
                  </a:lnTo>
                  <a:lnTo>
                    <a:pt x="1628" y="753922"/>
                  </a:lnTo>
                  <a:lnTo>
                    <a:pt x="6442" y="801359"/>
                  </a:lnTo>
                  <a:lnTo>
                    <a:pt x="14338" y="847817"/>
                  </a:lnTo>
                  <a:lnTo>
                    <a:pt x="25209" y="893191"/>
                  </a:lnTo>
                  <a:lnTo>
                    <a:pt x="38951" y="937377"/>
                  </a:lnTo>
                  <a:lnTo>
                    <a:pt x="55459" y="980268"/>
                  </a:lnTo>
                  <a:lnTo>
                    <a:pt x="74627" y="1021760"/>
                  </a:lnTo>
                  <a:lnTo>
                    <a:pt x="96350" y="1061748"/>
                  </a:lnTo>
                  <a:lnTo>
                    <a:pt x="120523" y="1100126"/>
                  </a:lnTo>
                  <a:lnTo>
                    <a:pt x="147042" y="1136790"/>
                  </a:lnTo>
                  <a:lnTo>
                    <a:pt x="175800" y="1171635"/>
                  </a:lnTo>
                  <a:lnTo>
                    <a:pt x="206692" y="1204555"/>
                  </a:lnTo>
                  <a:lnTo>
                    <a:pt x="239614" y="1235445"/>
                  </a:lnTo>
                  <a:lnTo>
                    <a:pt x="274460" y="1264201"/>
                  </a:lnTo>
                  <a:lnTo>
                    <a:pt x="311125" y="1290716"/>
                  </a:lnTo>
                  <a:lnTo>
                    <a:pt x="349503" y="1314887"/>
                  </a:lnTo>
                  <a:lnTo>
                    <a:pt x="389491" y="1336608"/>
                  </a:lnTo>
                  <a:lnTo>
                    <a:pt x="430982" y="1355773"/>
                  </a:lnTo>
                  <a:lnTo>
                    <a:pt x="473871" y="1372278"/>
                  </a:lnTo>
                  <a:lnTo>
                    <a:pt x="518054" y="1386018"/>
                  </a:lnTo>
                  <a:lnTo>
                    <a:pt x="563424" y="1396888"/>
                  </a:lnTo>
                  <a:lnTo>
                    <a:pt x="609877" y="1404782"/>
                  </a:lnTo>
                  <a:lnTo>
                    <a:pt x="657308" y="1409596"/>
                  </a:lnTo>
                  <a:lnTo>
                    <a:pt x="705612" y="1411224"/>
                  </a:lnTo>
                  <a:lnTo>
                    <a:pt x="753929" y="1409596"/>
                  </a:lnTo>
                  <a:lnTo>
                    <a:pt x="801372" y="1404782"/>
                  </a:lnTo>
                  <a:lnTo>
                    <a:pt x="847835" y="1396888"/>
                  </a:lnTo>
                  <a:lnTo>
                    <a:pt x="893213" y="1386018"/>
                  </a:lnTo>
                  <a:lnTo>
                    <a:pt x="937402" y="1372278"/>
                  </a:lnTo>
                  <a:lnTo>
                    <a:pt x="980295" y="1355773"/>
                  </a:lnTo>
                  <a:lnTo>
                    <a:pt x="1021788" y="1336608"/>
                  </a:lnTo>
                  <a:lnTo>
                    <a:pt x="1061776" y="1314887"/>
                  </a:lnTo>
                  <a:lnTo>
                    <a:pt x="1100154" y="1290716"/>
                  </a:lnTo>
                  <a:lnTo>
                    <a:pt x="1136817" y="1264201"/>
                  </a:lnTo>
                  <a:lnTo>
                    <a:pt x="1171660" y="1235445"/>
                  </a:lnTo>
                  <a:lnTo>
                    <a:pt x="1204579" y="1204555"/>
                  </a:lnTo>
                  <a:lnTo>
                    <a:pt x="1235467" y="1171635"/>
                  </a:lnTo>
                  <a:lnTo>
                    <a:pt x="1264220" y="1136790"/>
                  </a:lnTo>
                  <a:lnTo>
                    <a:pt x="1290733" y="1100126"/>
                  </a:lnTo>
                  <a:lnTo>
                    <a:pt x="1314901" y="1061748"/>
                  </a:lnTo>
                  <a:lnTo>
                    <a:pt x="1336619" y="1021760"/>
                  </a:lnTo>
                  <a:lnTo>
                    <a:pt x="1355782" y="980268"/>
                  </a:lnTo>
                  <a:lnTo>
                    <a:pt x="1372285" y="937377"/>
                  </a:lnTo>
                  <a:lnTo>
                    <a:pt x="1386023" y="893191"/>
                  </a:lnTo>
                  <a:lnTo>
                    <a:pt x="1396891" y="847817"/>
                  </a:lnTo>
                  <a:lnTo>
                    <a:pt x="1404783" y="801359"/>
                  </a:lnTo>
                  <a:lnTo>
                    <a:pt x="1409596" y="753922"/>
                  </a:lnTo>
                  <a:lnTo>
                    <a:pt x="1411224" y="705612"/>
                  </a:lnTo>
                  <a:lnTo>
                    <a:pt x="1409596" y="657308"/>
                  </a:lnTo>
                  <a:lnTo>
                    <a:pt x="1404783" y="609877"/>
                  </a:lnTo>
                  <a:lnTo>
                    <a:pt x="1396891" y="563424"/>
                  </a:lnTo>
                  <a:lnTo>
                    <a:pt x="1386023" y="518054"/>
                  </a:lnTo>
                  <a:lnTo>
                    <a:pt x="1372285" y="473871"/>
                  </a:lnTo>
                  <a:lnTo>
                    <a:pt x="1355782" y="430982"/>
                  </a:lnTo>
                  <a:lnTo>
                    <a:pt x="1336619" y="389491"/>
                  </a:lnTo>
                  <a:lnTo>
                    <a:pt x="1314901" y="349504"/>
                  </a:lnTo>
                  <a:lnTo>
                    <a:pt x="1290733" y="311125"/>
                  </a:lnTo>
                  <a:lnTo>
                    <a:pt x="1264220" y="274460"/>
                  </a:lnTo>
                  <a:lnTo>
                    <a:pt x="1235467" y="239614"/>
                  </a:lnTo>
                  <a:lnTo>
                    <a:pt x="1204579" y="206692"/>
                  </a:lnTo>
                  <a:lnTo>
                    <a:pt x="1171660" y="175800"/>
                  </a:lnTo>
                  <a:lnTo>
                    <a:pt x="1136817" y="147042"/>
                  </a:lnTo>
                  <a:lnTo>
                    <a:pt x="1100154" y="120523"/>
                  </a:lnTo>
                  <a:lnTo>
                    <a:pt x="1061776" y="96350"/>
                  </a:lnTo>
                  <a:lnTo>
                    <a:pt x="1021788" y="74627"/>
                  </a:lnTo>
                  <a:lnTo>
                    <a:pt x="980295" y="55459"/>
                  </a:lnTo>
                  <a:lnTo>
                    <a:pt x="937402" y="38951"/>
                  </a:lnTo>
                  <a:lnTo>
                    <a:pt x="893213" y="25209"/>
                  </a:lnTo>
                  <a:lnTo>
                    <a:pt x="847835" y="14338"/>
                  </a:lnTo>
                  <a:lnTo>
                    <a:pt x="801372" y="6442"/>
                  </a:lnTo>
                  <a:lnTo>
                    <a:pt x="753929" y="1628"/>
                  </a:lnTo>
                  <a:lnTo>
                    <a:pt x="705612" y="0"/>
                  </a:lnTo>
                  <a:close/>
                </a:path>
              </a:pathLst>
            </a:custGeom>
            <a:solidFill>
              <a:srgbClr val="FFC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" name="object 23"/>
            <p:cNvSpPr/>
            <p:nvPr/>
          </p:nvSpPr>
          <p:spPr>
            <a:xfrm>
              <a:off x="2843783" y="5140452"/>
              <a:ext cx="1411605" cy="1411605"/>
            </a:xfrm>
            <a:custGeom>
              <a:avLst/>
              <a:gdLst/>
              <a:ahLst/>
              <a:cxnLst/>
              <a:rect l="l" t="t" r="r" b="b"/>
              <a:pathLst>
                <a:path w="1411604" h="1411604">
                  <a:moveTo>
                    <a:pt x="0" y="705612"/>
                  </a:moveTo>
                  <a:lnTo>
                    <a:pt x="1628" y="657308"/>
                  </a:lnTo>
                  <a:lnTo>
                    <a:pt x="6442" y="609877"/>
                  </a:lnTo>
                  <a:lnTo>
                    <a:pt x="14338" y="563424"/>
                  </a:lnTo>
                  <a:lnTo>
                    <a:pt x="25209" y="518054"/>
                  </a:lnTo>
                  <a:lnTo>
                    <a:pt x="38951" y="473871"/>
                  </a:lnTo>
                  <a:lnTo>
                    <a:pt x="55459" y="430982"/>
                  </a:lnTo>
                  <a:lnTo>
                    <a:pt x="74627" y="389491"/>
                  </a:lnTo>
                  <a:lnTo>
                    <a:pt x="96350" y="349504"/>
                  </a:lnTo>
                  <a:lnTo>
                    <a:pt x="120523" y="311125"/>
                  </a:lnTo>
                  <a:lnTo>
                    <a:pt x="147042" y="274460"/>
                  </a:lnTo>
                  <a:lnTo>
                    <a:pt x="175800" y="239614"/>
                  </a:lnTo>
                  <a:lnTo>
                    <a:pt x="206692" y="206692"/>
                  </a:lnTo>
                  <a:lnTo>
                    <a:pt x="239614" y="175800"/>
                  </a:lnTo>
                  <a:lnTo>
                    <a:pt x="274460" y="147042"/>
                  </a:lnTo>
                  <a:lnTo>
                    <a:pt x="311125" y="120523"/>
                  </a:lnTo>
                  <a:lnTo>
                    <a:pt x="349504" y="96350"/>
                  </a:lnTo>
                  <a:lnTo>
                    <a:pt x="389491" y="74627"/>
                  </a:lnTo>
                  <a:lnTo>
                    <a:pt x="430982" y="55459"/>
                  </a:lnTo>
                  <a:lnTo>
                    <a:pt x="473871" y="38951"/>
                  </a:lnTo>
                  <a:lnTo>
                    <a:pt x="518054" y="25209"/>
                  </a:lnTo>
                  <a:lnTo>
                    <a:pt x="563424" y="14338"/>
                  </a:lnTo>
                  <a:lnTo>
                    <a:pt x="609877" y="6442"/>
                  </a:lnTo>
                  <a:lnTo>
                    <a:pt x="657308" y="1628"/>
                  </a:lnTo>
                  <a:lnTo>
                    <a:pt x="705612" y="0"/>
                  </a:lnTo>
                  <a:lnTo>
                    <a:pt x="753929" y="1628"/>
                  </a:lnTo>
                  <a:lnTo>
                    <a:pt x="801372" y="6442"/>
                  </a:lnTo>
                  <a:lnTo>
                    <a:pt x="847835" y="14338"/>
                  </a:lnTo>
                  <a:lnTo>
                    <a:pt x="893213" y="25209"/>
                  </a:lnTo>
                  <a:lnTo>
                    <a:pt x="937402" y="38951"/>
                  </a:lnTo>
                  <a:lnTo>
                    <a:pt x="980295" y="55459"/>
                  </a:lnTo>
                  <a:lnTo>
                    <a:pt x="1021788" y="74627"/>
                  </a:lnTo>
                  <a:lnTo>
                    <a:pt x="1061776" y="96350"/>
                  </a:lnTo>
                  <a:lnTo>
                    <a:pt x="1100154" y="120523"/>
                  </a:lnTo>
                  <a:lnTo>
                    <a:pt x="1136817" y="147042"/>
                  </a:lnTo>
                  <a:lnTo>
                    <a:pt x="1171660" y="175800"/>
                  </a:lnTo>
                  <a:lnTo>
                    <a:pt x="1204579" y="206692"/>
                  </a:lnTo>
                  <a:lnTo>
                    <a:pt x="1235467" y="239614"/>
                  </a:lnTo>
                  <a:lnTo>
                    <a:pt x="1264220" y="274460"/>
                  </a:lnTo>
                  <a:lnTo>
                    <a:pt x="1290733" y="311125"/>
                  </a:lnTo>
                  <a:lnTo>
                    <a:pt x="1314901" y="349504"/>
                  </a:lnTo>
                  <a:lnTo>
                    <a:pt x="1336619" y="389491"/>
                  </a:lnTo>
                  <a:lnTo>
                    <a:pt x="1355782" y="430982"/>
                  </a:lnTo>
                  <a:lnTo>
                    <a:pt x="1372285" y="473871"/>
                  </a:lnTo>
                  <a:lnTo>
                    <a:pt x="1386023" y="518054"/>
                  </a:lnTo>
                  <a:lnTo>
                    <a:pt x="1396891" y="563424"/>
                  </a:lnTo>
                  <a:lnTo>
                    <a:pt x="1404783" y="609877"/>
                  </a:lnTo>
                  <a:lnTo>
                    <a:pt x="1409596" y="657308"/>
                  </a:lnTo>
                  <a:lnTo>
                    <a:pt x="1411224" y="705612"/>
                  </a:lnTo>
                  <a:lnTo>
                    <a:pt x="1409596" y="753922"/>
                  </a:lnTo>
                  <a:lnTo>
                    <a:pt x="1404783" y="801359"/>
                  </a:lnTo>
                  <a:lnTo>
                    <a:pt x="1396891" y="847817"/>
                  </a:lnTo>
                  <a:lnTo>
                    <a:pt x="1386023" y="893191"/>
                  </a:lnTo>
                  <a:lnTo>
                    <a:pt x="1372285" y="937377"/>
                  </a:lnTo>
                  <a:lnTo>
                    <a:pt x="1355782" y="980268"/>
                  </a:lnTo>
                  <a:lnTo>
                    <a:pt x="1336619" y="1021760"/>
                  </a:lnTo>
                  <a:lnTo>
                    <a:pt x="1314901" y="1061748"/>
                  </a:lnTo>
                  <a:lnTo>
                    <a:pt x="1290733" y="1100126"/>
                  </a:lnTo>
                  <a:lnTo>
                    <a:pt x="1264220" y="1136790"/>
                  </a:lnTo>
                  <a:lnTo>
                    <a:pt x="1235467" y="1171635"/>
                  </a:lnTo>
                  <a:lnTo>
                    <a:pt x="1204579" y="1204555"/>
                  </a:lnTo>
                  <a:lnTo>
                    <a:pt x="1171660" y="1235445"/>
                  </a:lnTo>
                  <a:lnTo>
                    <a:pt x="1136817" y="1264201"/>
                  </a:lnTo>
                  <a:lnTo>
                    <a:pt x="1100154" y="1290716"/>
                  </a:lnTo>
                  <a:lnTo>
                    <a:pt x="1061776" y="1314887"/>
                  </a:lnTo>
                  <a:lnTo>
                    <a:pt x="1021788" y="1336608"/>
                  </a:lnTo>
                  <a:lnTo>
                    <a:pt x="980295" y="1355773"/>
                  </a:lnTo>
                  <a:lnTo>
                    <a:pt x="937402" y="1372278"/>
                  </a:lnTo>
                  <a:lnTo>
                    <a:pt x="893213" y="1386018"/>
                  </a:lnTo>
                  <a:lnTo>
                    <a:pt x="847835" y="1396888"/>
                  </a:lnTo>
                  <a:lnTo>
                    <a:pt x="801372" y="1404782"/>
                  </a:lnTo>
                  <a:lnTo>
                    <a:pt x="753929" y="1409596"/>
                  </a:lnTo>
                  <a:lnTo>
                    <a:pt x="705612" y="1411224"/>
                  </a:lnTo>
                  <a:lnTo>
                    <a:pt x="657308" y="1409596"/>
                  </a:lnTo>
                  <a:lnTo>
                    <a:pt x="609877" y="1404782"/>
                  </a:lnTo>
                  <a:lnTo>
                    <a:pt x="563424" y="1396888"/>
                  </a:lnTo>
                  <a:lnTo>
                    <a:pt x="518054" y="1386018"/>
                  </a:lnTo>
                  <a:lnTo>
                    <a:pt x="473871" y="1372278"/>
                  </a:lnTo>
                  <a:lnTo>
                    <a:pt x="430982" y="1355773"/>
                  </a:lnTo>
                  <a:lnTo>
                    <a:pt x="389491" y="1336608"/>
                  </a:lnTo>
                  <a:lnTo>
                    <a:pt x="349503" y="1314887"/>
                  </a:lnTo>
                  <a:lnTo>
                    <a:pt x="311125" y="1290716"/>
                  </a:lnTo>
                  <a:lnTo>
                    <a:pt x="274460" y="1264201"/>
                  </a:lnTo>
                  <a:lnTo>
                    <a:pt x="239614" y="1235445"/>
                  </a:lnTo>
                  <a:lnTo>
                    <a:pt x="206692" y="1204555"/>
                  </a:lnTo>
                  <a:lnTo>
                    <a:pt x="175800" y="1171635"/>
                  </a:lnTo>
                  <a:lnTo>
                    <a:pt x="147042" y="1136790"/>
                  </a:lnTo>
                  <a:lnTo>
                    <a:pt x="120523" y="1100126"/>
                  </a:lnTo>
                  <a:lnTo>
                    <a:pt x="96350" y="1061748"/>
                  </a:lnTo>
                  <a:lnTo>
                    <a:pt x="74627" y="1021760"/>
                  </a:lnTo>
                  <a:lnTo>
                    <a:pt x="55459" y="980268"/>
                  </a:lnTo>
                  <a:lnTo>
                    <a:pt x="38951" y="937377"/>
                  </a:lnTo>
                  <a:lnTo>
                    <a:pt x="25209" y="893191"/>
                  </a:lnTo>
                  <a:lnTo>
                    <a:pt x="14338" y="847817"/>
                  </a:lnTo>
                  <a:lnTo>
                    <a:pt x="6442" y="801359"/>
                  </a:lnTo>
                  <a:lnTo>
                    <a:pt x="1628" y="753922"/>
                  </a:lnTo>
                  <a:lnTo>
                    <a:pt x="0" y="705612"/>
                  </a:lnTo>
                  <a:close/>
                </a:path>
              </a:pathLst>
            </a:custGeom>
            <a:ln w="127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4" name="object 24"/>
          <p:cNvSpPr txBox="1"/>
          <p:nvPr/>
        </p:nvSpPr>
        <p:spPr>
          <a:xfrm>
            <a:off x="3211448" y="5594096"/>
            <a:ext cx="676910" cy="4597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1710"/>
              </a:lnSpc>
              <a:spcBef>
                <a:spcPts val="100"/>
              </a:spcBef>
            </a:pPr>
            <a:r>
              <a:rPr sz="1500" spc="-10" dirty="0">
                <a:solidFill>
                  <a:srgbClr val="FFFFFF"/>
                </a:solidFill>
                <a:latin typeface="Calibri Light"/>
                <a:cs typeface="Calibri Light"/>
              </a:rPr>
              <a:t>Žádost</a:t>
            </a:r>
            <a:r>
              <a:rPr sz="1500" spc="-70" dirty="0">
                <a:solidFill>
                  <a:srgbClr val="FFFFFF"/>
                </a:solidFill>
                <a:latin typeface="Calibri Light"/>
                <a:cs typeface="Calibri Light"/>
              </a:rPr>
              <a:t> </a:t>
            </a:r>
            <a:r>
              <a:rPr sz="1500" dirty="0">
                <a:solidFill>
                  <a:srgbClr val="FFFFFF"/>
                </a:solidFill>
                <a:latin typeface="Calibri Light"/>
                <a:cs typeface="Calibri Light"/>
              </a:rPr>
              <a:t>o</a:t>
            </a:r>
            <a:endParaRPr sz="1500">
              <a:latin typeface="Calibri Light"/>
              <a:cs typeface="Calibri Light"/>
            </a:endParaRPr>
          </a:p>
          <a:p>
            <a:pPr marL="91440">
              <a:lnSpc>
                <a:spcPts val="1710"/>
              </a:lnSpc>
            </a:pPr>
            <a:r>
              <a:rPr sz="1500" spc="-5" dirty="0">
                <a:solidFill>
                  <a:srgbClr val="FFFFFF"/>
                </a:solidFill>
                <a:latin typeface="Calibri Light"/>
                <a:cs typeface="Calibri Light"/>
              </a:rPr>
              <a:t>platbu</a:t>
            </a:r>
            <a:endParaRPr sz="1500">
              <a:latin typeface="Calibri Light"/>
              <a:cs typeface="Calibri Light"/>
            </a:endParaRPr>
          </a:p>
        </p:txBody>
      </p:sp>
      <p:sp>
        <p:nvSpPr>
          <p:cNvPr id="25" name="object 25"/>
          <p:cNvSpPr/>
          <p:nvPr/>
        </p:nvSpPr>
        <p:spPr>
          <a:xfrm>
            <a:off x="2998851" y="4671821"/>
            <a:ext cx="453390" cy="400050"/>
          </a:xfrm>
          <a:custGeom>
            <a:avLst/>
            <a:gdLst/>
            <a:ahLst/>
            <a:cxnLst/>
            <a:rect l="l" t="t" r="r" b="b"/>
            <a:pathLst>
              <a:path w="453389" h="400050">
                <a:moveTo>
                  <a:pt x="168529" y="0"/>
                </a:moveTo>
                <a:lnTo>
                  <a:pt x="0" y="251459"/>
                </a:lnTo>
                <a:lnTo>
                  <a:pt x="90550" y="222122"/>
                </a:lnTo>
                <a:lnTo>
                  <a:pt x="148336" y="399922"/>
                </a:lnTo>
                <a:lnTo>
                  <a:pt x="419988" y="311657"/>
                </a:lnTo>
                <a:lnTo>
                  <a:pt x="362203" y="133730"/>
                </a:lnTo>
                <a:lnTo>
                  <a:pt x="452882" y="104393"/>
                </a:lnTo>
                <a:lnTo>
                  <a:pt x="168529" y="0"/>
                </a:lnTo>
                <a:close/>
              </a:path>
            </a:pathLst>
          </a:custGeom>
          <a:solidFill>
            <a:srgbClr val="AAACB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6" name="object 26"/>
          <p:cNvGrpSpPr/>
          <p:nvPr/>
        </p:nvGrpSpPr>
        <p:grpSpPr>
          <a:xfrm>
            <a:off x="2183638" y="3120898"/>
            <a:ext cx="4039235" cy="1886585"/>
            <a:chOff x="2183638" y="3120898"/>
            <a:chExt cx="4039235" cy="1886585"/>
          </a:xfrm>
        </p:grpSpPr>
        <p:sp>
          <p:nvSpPr>
            <p:cNvPr id="27" name="object 27"/>
            <p:cNvSpPr/>
            <p:nvPr/>
          </p:nvSpPr>
          <p:spPr>
            <a:xfrm>
              <a:off x="5769609" y="4607560"/>
              <a:ext cx="453390" cy="400050"/>
            </a:xfrm>
            <a:custGeom>
              <a:avLst/>
              <a:gdLst/>
              <a:ahLst/>
              <a:cxnLst/>
              <a:rect l="l" t="t" r="r" b="b"/>
              <a:pathLst>
                <a:path w="453389" h="400050">
                  <a:moveTo>
                    <a:pt x="148462" y="0"/>
                  </a:moveTo>
                  <a:lnTo>
                    <a:pt x="90677" y="177926"/>
                  </a:lnTo>
                  <a:lnTo>
                    <a:pt x="0" y="148462"/>
                  </a:lnTo>
                  <a:lnTo>
                    <a:pt x="168655" y="399922"/>
                  </a:lnTo>
                  <a:lnTo>
                    <a:pt x="452881" y="295656"/>
                  </a:lnTo>
                  <a:lnTo>
                    <a:pt x="362330" y="266191"/>
                  </a:lnTo>
                  <a:lnTo>
                    <a:pt x="420115" y="88264"/>
                  </a:lnTo>
                  <a:lnTo>
                    <a:pt x="148462" y="0"/>
                  </a:lnTo>
                  <a:close/>
                </a:path>
              </a:pathLst>
            </a:custGeom>
            <a:solidFill>
              <a:srgbClr val="AAACB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8" name="object 28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2346772" y="4166434"/>
              <a:ext cx="1607432" cy="435393"/>
            </a:xfrm>
            <a:prstGeom prst="rect">
              <a:avLst/>
            </a:prstGeom>
          </p:spPr>
        </p:pic>
        <p:sp>
          <p:nvSpPr>
            <p:cNvPr id="29" name="object 29"/>
            <p:cNvSpPr/>
            <p:nvPr/>
          </p:nvSpPr>
          <p:spPr>
            <a:xfrm>
              <a:off x="2189988" y="3127248"/>
              <a:ext cx="1409700" cy="1411605"/>
            </a:xfrm>
            <a:custGeom>
              <a:avLst/>
              <a:gdLst/>
              <a:ahLst/>
              <a:cxnLst/>
              <a:rect l="l" t="t" r="r" b="b"/>
              <a:pathLst>
                <a:path w="1409700" h="1411604">
                  <a:moveTo>
                    <a:pt x="704850" y="0"/>
                  </a:moveTo>
                  <a:lnTo>
                    <a:pt x="656594" y="1628"/>
                  </a:lnTo>
                  <a:lnTo>
                    <a:pt x="609210" y="6442"/>
                  </a:lnTo>
                  <a:lnTo>
                    <a:pt x="562804" y="14338"/>
                  </a:lnTo>
                  <a:lnTo>
                    <a:pt x="517480" y="25209"/>
                  </a:lnTo>
                  <a:lnTo>
                    <a:pt x="473344" y="38951"/>
                  </a:lnTo>
                  <a:lnTo>
                    <a:pt x="430500" y="55459"/>
                  </a:lnTo>
                  <a:lnTo>
                    <a:pt x="389053" y="74627"/>
                  </a:lnTo>
                  <a:lnTo>
                    <a:pt x="349108" y="96350"/>
                  </a:lnTo>
                  <a:lnTo>
                    <a:pt x="310771" y="120523"/>
                  </a:lnTo>
                  <a:lnTo>
                    <a:pt x="274146" y="147042"/>
                  </a:lnTo>
                  <a:lnTo>
                    <a:pt x="239339" y="175800"/>
                  </a:lnTo>
                  <a:lnTo>
                    <a:pt x="206454" y="206692"/>
                  </a:lnTo>
                  <a:lnTo>
                    <a:pt x="175596" y="239614"/>
                  </a:lnTo>
                  <a:lnTo>
                    <a:pt x="146871" y="274460"/>
                  </a:lnTo>
                  <a:lnTo>
                    <a:pt x="120383" y="311125"/>
                  </a:lnTo>
                  <a:lnTo>
                    <a:pt x="96237" y="349504"/>
                  </a:lnTo>
                  <a:lnTo>
                    <a:pt x="74539" y="389491"/>
                  </a:lnTo>
                  <a:lnTo>
                    <a:pt x="55393" y="430982"/>
                  </a:lnTo>
                  <a:lnTo>
                    <a:pt x="38905" y="473871"/>
                  </a:lnTo>
                  <a:lnTo>
                    <a:pt x="25179" y="518054"/>
                  </a:lnTo>
                  <a:lnTo>
                    <a:pt x="14320" y="563424"/>
                  </a:lnTo>
                  <a:lnTo>
                    <a:pt x="6434" y="609877"/>
                  </a:lnTo>
                  <a:lnTo>
                    <a:pt x="1626" y="657308"/>
                  </a:lnTo>
                  <a:lnTo>
                    <a:pt x="0" y="705612"/>
                  </a:lnTo>
                  <a:lnTo>
                    <a:pt x="1626" y="753929"/>
                  </a:lnTo>
                  <a:lnTo>
                    <a:pt x="6434" y="801372"/>
                  </a:lnTo>
                  <a:lnTo>
                    <a:pt x="14320" y="847835"/>
                  </a:lnTo>
                  <a:lnTo>
                    <a:pt x="25179" y="893213"/>
                  </a:lnTo>
                  <a:lnTo>
                    <a:pt x="38905" y="937402"/>
                  </a:lnTo>
                  <a:lnTo>
                    <a:pt x="55393" y="980295"/>
                  </a:lnTo>
                  <a:lnTo>
                    <a:pt x="74539" y="1021788"/>
                  </a:lnTo>
                  <a:lnTo>
                    <a:pt x="96237" y="1061776"/>
                  </a:lnTo>
                  <a:lnTo>
                    <a:pt x="120383" y="1100154"/>
                  </a:lnTo>
                  <a:lnTo>
                    <a:pt x="146871" y="1136817"/>
                  </a:lnTo>
                  <a:lnTo>
                    <a:pt x="175596" y="1171660"/>
                  </a:lnTo>
                  <a:lnTo>
                    <a:pt x="206454" y="1204579"/>
                  </a:lnTo>
                  <a:lnTo>
                    <a:pt x="239339" y="1235467"/>
                  </a:lnTo>
                  <a:lnTo>
                    <a:pt x="274146" y="1264220"/>
                  </a:lnTo>
                  <a:lnTo>
                    <a:pt x="310771" y="1290733"/>
                  </a:lnTo>
                  <a:lnTo>
                    <a:pt x="349108" y="1314901"/>
                  </a:lnTo>
                  <a:lnTo>
                    <a:pt x="389053" y="1336619"/>
                  </a:lnTo>
                  <a:lnTo>
                    <a:pt x="430500" y="1355782"/>
                  </a:lnTo>
                  <a:lnTo>
                    <a:pt x="473344" y="1372285"/>
                  </a:lnTo>
                  <a:lnTo>
                    <a:pt x="517480" y="1386023"/>
                  </a:lnTo>
                  <a:lnTo>
                    <a:pt x="562804" y="1396891"/>
                  </a:lnTo>
                  <a:lnTo>
                    <a:pt x="609210" y="1404783"/>
                  </a:lnTo>
                  <a:lnTo>
                    <a:pt x="656594" y="1409596"/>
                  </a:lnTo>
                  <a:lnTo>
                    <a:pt x="704850" y="1411224"/>
                  </a:lnTo>
                  <a:lnTo>
                    <a:pt x="753105" y="1409596"/>
                  </a:lnTo>
                  <a:lnTo>
                    <a:pt x="800489" y="1404783"/>
                  </a:lnTo>
                  <a:lnTo>
                    <a:pt x="846895" y="1396891"/>
                  </a:lnTo>
                  <a:lnTo>
                    <a:pt x="892219" y="1386023"/>
                  </a:lnTo>
                  <a:lnTo>
                    <a:pt x="936355" y="1372285"/>
                  </a:lnTo>
                  <a:lnTo>
                    <a:pt x="979199" y="1355782"/>
                  </a:lnTo>
                  <a:lnTo>
                    <a:pt x="1020646" y="1336619"/>
                  </a:lnTo>
                  <a:lnTo>
                    <a:pt x="1060591" y="1314901"/>
                  </a:lnTo>
                  <a:lnTo>
                    <a:pt x="1098928" y="1290733"/>
                  </a:lnTo>
                  <a:lnTo>
                    <a:pt x="1135553" y="1264220"/>
                  </a:lnTo>
                  <a:lnTo>
                    <a:pt x="1170360" y="1235467"/>
                  </a:lnTo>
                  <a:lnTo>
                    <a:pt x="1203245" y="1204579"/>
                  </a:lnTo>
                  <a:lnTo>
                    <a:pt x="1234103" y="1171660"/>
                  </a:lnTo>
                  <a:lnTo>
                    <a:pt x="1262828" y="1136817"/>
                  </a:lnTo>
                  <a:lnTo>
                    <a:pt x="1289316" y="1100154"/>
                  </a:lnTo>
                  <a:lnTo>
                    <a:pt x="1313462" y="1061776"/>
                  </a:lnTo>
                  <a:lnTo>
                    <a:pt x="1335160" y="1021788"/>
                  </a:lnTo>
                  <a:lnTo>
                    <a:pt x="1354306" y="980295"/>
                  </a:lnTo>
                  <a:lnTo>
                    <a:pt x="1370794" y="937402"/>
                  </a:lnTo>
                  <a:lnTo>
                    <a:pt x="1384520" y="893213"/>
                  </a:lnTo>
                  <a:lnTo>
                    <a:pt x="1395379" y="847835"/>
                  </a:lnTo>
                  <a:lnTo>
                    <a:pt x="1403265" y="801372"/>
                  </a:lnTo>
                  <a:lnTo>
                    <a:pt x="1408073" y="753929"/>
                  </a:lnTo>
                  <a:lnTo>
                    <a:pt x="1409700" y="705612"/>
                  </a:lnTo>
                  <a:lnTo>
                    <a:pt x="1408073" y="657308"/>
                  </a:lnTo>
                  <a:lnTo>
                    <a:pt x="1403265" y="609877"/>
                  </a:lnTo>
                  <a:lnTo>
                    <a:pt x="1395379" y="563424"/>
                  </a:lnTo>
                  <a:lnTo>
                    <a:pt x="1384520" y="518054"/>
                  </a:lnTo>
                  <a:lnTo>
                    <a:pt x="1370794" y="473871"/>
                  </a:lnTo>
                  <a:lnTo>
                    <a:pt x="1354306" y="430982"/>
                  </a:lnTo>
                  <a:lnTo>
                    <a:pt x="1335160" y="389491"/>
                  </a:lnTo>
                  <a:lnTo>
                    <a:pt x="1313462" y="349503"/>
                  </a:lnTo>
                  <a:lnTo>
                    <a:pt x="1289316" y="311125"/>
                  </a:lnTo>
                  <a:lnTo>
                    <a:pt x="1262828" y="274460"/>
                  </a:lnTo>
                  <a:lnTo>
                    <a:pt x="1234103" y="239614"/>
                  </a:lnTo>
                  <a:lnTo>
                    <a:pt x="1203245" y="206692"/>
                  </a:lnTo>
                  <a:lnTo>
                    <a:pt x="1170360" y="175800"/>
                  </a:lnTo>
                  <a:lnTo>
                    <a:pt x="1135553" y="147042"/>
                  </a:lnTo>
                  <a:lnTo>
                    <a:pt x="1098928" y="120523"/>
                  </a:lnTo>
                  <a:lnTo>
                    <a:pt x="1060591" y="96350"/>
                  </a:lnTo>
                  <a:lnTo>
                    <a:pt x="1020646" y="74627"/>
                  </a:lnTo>
                  <a:lnTo>
                    <a:pt x="979199" y="55459"/>
                  </a:lnTo>
                  <a:lnTo>
                    <a:pt x="936355" y="38951"/>
                  </a:lnTo>
                  <a:lnTo>
                    <a:pt x="892219" y="25209"/>
                  </a:lnTo>
                  <a:lnTo>
                    <a:pt x="846895" y="14338"/>
                  </a:lnTo>
                  <a:lnTo>
                    <a:pt x="800489" y="6442"/>
                  </a:lnTo>
                  <a:lnTo>
                    <a:pt x="753105" y="1628"/>
                  </a:lnTo>
                  <a:lnTo>
                    <a:pt x="704850" y="0"/>
                  </a:lnTo>
                  <a:close/>
                </a:path>
              </a:pathLst>
            </a:custGeom>
            <a:solidFill>
              <a:srgbClr val="2CAC4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" name="object 30"/>
            <p:cNvSpPr/>
            <p:nvPr/>
          </p:nvSpPr>
          <p:spPr>
            <a:xfrm>
              <a:off x="2189988" y="3127248"/>
              <a:ext cx="1409700" cy="1411605"/>
            </a:xfrm>
            <a:custGeom>
              <a:avLst/>
              <a:gdLst/>
              <a:ahLst/>
              <a:cxnLst/>
              <a:rect l="l" t="t" r="r" b="b"/>
              <a:pathLst>
                <a:path w="1409700" h="1411604">
                  <a:moveTo>
                    <a:pt x="0" y="705612"/>
                  </a:moveTo>
                  <a:lnTo>
                    <a:pt x="1626" y="657308"/>
                  </a:lnTo>
                  <a:lnTo>
                    <a:pt x="6434" y="609877"/>
                  </a:lnTo>
                  <a:lnTo>
                    <a:pt x="14320" y="563424"/>
                  </a:lnTo>
                  <a:lnTo>
                    <a:pt x="25179" y="518054"/>
                  </a:lnTo>
                  <a:lnTo>
                    <a:pt x="38905" y="473871"/>
                  </a:lnTo>
                  <a:lnTo>
                    <a:pt x="55393" y="430982"/>
                  </a:lnTo>
                  <a:lnTo>
                    <a:pt x="74539" y="389491"/>
                  </a:lnTo>
                  <a:lnTo>
                    <a:pt x="96237" y="349504"/>
                  </a:lnTo>
                  <a:lnTo>
                    <a:pt x="120383" y="311125"/>
                  </a:lnTo>
                  <a:lnTo>
                    <a:pt x="146871" y="274460"/>
                  </a:lnTo>
                  <a:lnTo>
                    <a:pt x="175596" y="239614"/>
                  </a:lnTo>
                  <a:lnTo>
                    <a:pt x="206454" y="206692"/>
                  </a:lnTo>
                  <a:lnTo>
                    <a:pt x="239339" y="175800"/>
                  </a:lnTo>
                  <a:lnTo>
                    <a:pt x="274146" y="147042"/>
                  </a:lnTo>
                  <a:lnTo>
                    <a:pt x="310771" y="120523"/>
                  </a:lnTo>
                  <a:lnTo>
                    <a:pt x="349108" y="96350"/>
                  </a:lnTo>
                  <a:lnTo>
                    <a:pt x="389053" y="74627"/>
                  </a:lnTo>
                  <a:lnTo>
                    <a:pt x="430500" y="55459"/>
                  </a:lnTo>
                  <a:lnTo>
                    <a:pt x="473344" y="38951"/>
                  </a:lnTo>
                  <a:lnTo>
                    <a:pt x="517480" y="25209"/>
                  </a:lnTo>
                  <a:lnTo>
                    <a:pt x="562804" y="14338"/>
                  </a:lnTo>
                  <a:lnTo>
                    <a:pt x="609210" y="6442"/>
                  </a:lnTo>
                  <a:lnTo>
                    <a:pt x="656594" y="1628"/>
                  </a:lnTo>
                  <a:lnTo>
                    <a:pt x="704850" y="0"/>
                  </a:lnTo>
                  <a:lnTo>
                    <a:pt x="753105" y="1628"/>
                  </a:lnTo>
                  <a:lnTo>
                    <a:pt x="800489" y="6442"/>
                  </a:lnTo>
                  <a:lnTo>
                    <a:pt x="846895" y="14338"/>
                  </a:lnTo>
                  <a:lnTo>
                    <a:pt x="892219" y="25209"/>
                  </a:lnTo>
                  <a:lnTo>
                    <a:pt x="936355" y="38951"/>
                  </a:lnTo>
                  <a:lnTo>
                    <a:pt x="979199" y="55459"/>
                  </a:lnTo>
                  <a:lnTo>
                    <a:pt x="1020646" y="74627"/>
                  </a:lnTo>
                  <a:lnTo>
                    <a:pt x="1060591" y="96350"/>
                  </a:lnTo>
                  <a:lnTo>
                    <a:pt x="1098928" y="120523"/>
                  </a:lnTo>
                  <a:lnTo>
                    <a:pt x="1135553" y="147042"/>
                  </a:lnTo>
                  <a:lnTo>
                    <a:pt x="1170360" y="175800"/>
                  </a:lnTo>
                  <a:lnTo>
                    <a:pt x="1203245" y="206692"/>
                  </a:lnTo>
                  <a:lnTo>
                    <a:pt x="1234103" y="239614"/>
                  </a:lnTo>
                  <a:lnTo>
                    <a:pt x="1262828" y="274460"/>
                  </a:lnTo>
                  <a:lnTo>
                    <a:pt x="1289316" y="311125"/>
                  </a:lnTo>
                  <a:lnTo>
                    <a:pt x="1313462" y="349503"/>
                  </a:lnTo>
                  <a:lnTo>
                    <a:pt x="1335160" y="389491"/>
                  </a:lnTo>
                  <a:lnTo>
                    <a:pt x="1354306" y="430982"/>
                  </a:lnTo>
                  <a:lnTo>
                    <a:pt x="1370794" y="473871"/>
                  </a:lnTo>
                  <a:lnTo>
                    <a:pt x="1384520" y="518054"/>
                  </a:lnTo>
                  <a:lnTo>
                    <a:pt x="1395379" y="563424"/>
                  </a:lnTo>
                  <a:lnTo>
                    <a:pt x="1403265" y="609877"/>
                  </a:lnTo>
                  <a:lnTo>
                    <a:pt x="1408073" y="657308"/>
                  </a:lnTo>
                  <a:lnTo>
                    <a:pt x="1409700" y="705612"/>
                  </a:lnTo>
                  <a:lnTo>
                    <a:pt x="1408073" y="753929"/>
                  </a:lnTo>
                  <a:lnTo>
                    <a:pt x="1403265" y="801372"/>
                  </a:lnTo>
                  <a:lnTo>
                    <a:pt x="1395379" y="847835"/>
                  </a:lnTo>
                  <a:lnTo>
                    <a:pt x="1384520" y="893213"/>
                  </a:lnTo>
                  <a:lnTo>
                    <a:pt x="1370794" y="937402"/>
                  </a:lnTo>
                  <a:lnTo>
                    <a:pt x="1354306" y="980295"/>
                  </a:lnTo>
                  <a:lnTo>
                    <a:pt x="1335160" y="1021788"/>
                  </a:lnTo>
                  <a:lnTo>
                    <a:pt x="1313462" y="1061776"/>
                  </a:lnTo>
                  <a:lnTo>
                    <a:pt x="1289316" y="1100154"/>
                  </a:lnTo>
                  <a:lnTo>
                    <a:pt x="1262828" y="1136817"/>
                  </a:lnTo>
                  <a:lnTo>
                    <a:pt x="1234103" y="1171660"/>
                  </a:lnTo>
                  <a:lnTo>
                    <a:pt x="1203245" y="1204579"/>
                  </a:lnTo>
                  <a:lnTo>
                    <a:pt x="1170360" y="1235467"/>
                  </a:lnTo>
                  <a:lnTo>
                    <a:pt x="1135553" y="1264220"/>
                  </a:lnTo>
                  <a:lnTo>
                    <a:pt x="1098928" y="1290733"/>
                  </a:lnTo>
                  <a:lnTo>
                    <a:pt x="1060591" y="1314901"/>
                  </a:lnTo>
                  <a:lnTo>
                    <a:pt x="1020646" y="1336619"/>
                  </a:lnTo>
                  <a:lnTo>
                    <a:pt x="979199" y="1355782"/>
                  </a:lnTo>
                  <a:lnTo>
                    <a:pt x="936355" y="1372285"/>
                  </a:lnTo>
                  <a:lnTo>
                    <a:pt x="892219" y="1386023"/>
                  </a:lnTo>
                  <a:lnTo>
                    <a:pt x="846895" y="1396891"/>
                  </a:lnTo>
                  <a:lnTo>
                    <a:pt x="800489" y="1404783"/>
                  </a:lnTo>
                  <a:lnTo>
                    <a:pt x="753105" y="1409596"/>
                  </a:lnTo>
                  <a:lnTo>
                    <a:pt x="704850" y="1411224"/>
                  </a:lnTo>
                  <a:lnTo>
                    <a:pt x="656594" y="1409596"/>
                  </a:lnTo>
                  <a:lnTo>
                    <a:pt x="609210" y="1404783"/>
                  </a:lnTo>
                  <a:lnTo>
                    <a:pt x="562804" y="1396891"/>
                  </a:lnTo>
                  <a:lnTo>
                    <a:pt x="517480" y="1386023"/>
                  </a:lnTo>
                  <a:lnTo>
                    <a:pt x="473344" y="1372285"/>
                  </a:lnTo>
                  <a:lnTo>
                    <a:pt x="430500" y="1355782"/>
                  </a:lnTo>
                  <a:lnTo>
                    <a:pt x="389053" y="1336619"/>
                  </a:lnTo>
                  <a:lnTo>
                    <a:pt x="349108" y="1314901"/>
                  </a:lnTo>
                  <a:lnTo>
                    <a:pt x="310771" y="1290733"/>
                  </a:lnTo>
                  <a:lnTo>
                    <a:pt x="274146" y="1264220"/>
                  </a:lnTo>
                  <a:lnTo>
                    <a:pt x="239339" y="1235467"/>
                  </a:lnTo>
                  <a:lnTo>
                    <a:pt x="206454" y="1204579"/>
                  </a:lnTo>
                  <a:lnTo>
                    <a:pt x="175596" y="1171660"/>
                  </a:lnTo>
                  <a:lnTo>
                    <a:pt x="146871" y="1136817"/>
                  </a:lnTo>
                  <a:lnTo>
                    <a:pt x="120383" y="1100154"/>
                  </a:lnTo>
                  <a:lnTo>
                    <a:pt x="96237" y="1061776"/>
                  </a:lnTo>
                  <a:lnTo>
                    <a:pt x="74539" y="1021788"/>
                  </a:lnTo>
                  <a:lnTo>
                    <a:pt x="55393" y="980295"/>
                  </a:lnTo>
                  <a:lnTo>
                    <a:pt x="38905" y="937402"/>
                  </a:lnTo>
                  <a:lnTo>
                    <a:pt x="25179" y="893213"/>
                  </a:lnTo>
                  <a:lnTo>
                    <a:pt x="14320" y="847835"/>
                  </a:lnTo>
                  <a:lnTo>
                    <a:pt x="6434" y="801372"/>
                  </a:lnTo>
                  <a:lnTo>
                    <a:pt x="1626" y="753929"/>
                  </a:lnTo>
                  <a:lnTo>
                    <a:pt x="0" y="705612"/>
                  </a:lnTo>
                  <a:close/>
                </a:path>
              </a:pathLst>
            </a:custGeom>
            <a:ln w="127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1" name="object 31"/>
          <p:cNvSpPr txBox="1"/>
          <p:nvPr/>
        </p:nvSpPr>
        <p:spPr>
          <a:xfrm>
            <a:off x="2416810" y="3580638"/>
            <a:ext cx="955040" cy="4597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ts val="1710"/>
              </a:lnSpc>
              <a:spcBef>
                <a:spcPts val="100"/>
              </a:spcBef>
            </a:pPr>
            <a:r>
              <a:rPr sz="1500" spc="-10" dirty="0">
                <a:solidFill>
                  <a:srgbClr val="FFFFFF"/>
                </a:solidFill>
                <a:latin typeface="Calibri Light"/>
                <a:cs typeface="Calibri Light"/>
              </a:rPr>
              <a:t>Udržitelnost</a:t>
            </a:r>
            <a:endParaRPr sz="1500">
              <a:latin typeface="Calibri Light"/>
              <a:cs typeface="Calibri Light"/>
            </a:endParaRPr>
          </a:p>
          <a:p>
            <a:pPr algn="ctr">
              <a:lnSpc>
                <a:spcPts val="1710"/>
              </a:lnSpc>
            </a:pPr>
            <a:r>
              <a:rPr sz="1500" spc="-10" dirty="0">
                <a:solidFill>
                  <a:srgbClr val="FFFFFF"/>
                </a:solidFill>
                <a:latin typeface="Calibri Light"/>
                <a:cs typeface="Calibri Light"/>
              </a:rPr>
              <a:t>projektu</a:t>
            </a:r>
            <a:endParaRPr sz="1500">
              <a:latin typeface="Calibri Light"/>
              <a:cs typeface="Calibri Light"/>
            </a:endParaRPr>
          </a:p>
        </p:txBody>
      </p:sp>
      <p:pic>
        <p:nvPicPr>
          <p:cNvPr id="33" name="Obrázek 32" descr="Obsah obrázku text, Písmo, bílé, typografie&#10;&#10;Popis byl vytvořen automaticky">
            <a:extLst>
              <a:ext uri="{FF2B5EF4-FFF2-40B4-BE49-F238E27FC236}">
                <a16:creationId xmlns:a16="http://schemas.microsoft.com/office/drawing/2014/main" id="{7FFDB11D-D3F0-28A8-44EE-46DCB08D3690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28684" y="418291"/>
            <a:ext cx="1651000" cy="406400"/>
          </a:xfrm>
          <a:prstGeom prst="rect">
            <a:avLst/>
          </a:prstGeom>
        </p:spPr>
      </p:pic>
      <p:pic>
        <p:nvPicPr>
          <p:cNvPr id="34" name="Obrázek 33" descr="Obsah obrázku text, Písmo, snímek obrazovky, Elektricky modrá&#10;&#10;Popis byl vytvořen automaticky">
            <a:extLst>
              <a:ext uri="{FF2B5EF4-FFF2-40B4-BE49-F238E27FC236}">
                <a16:creationId xmlns:a16="http://schemas.microsoft.com/office/drawing/2014/main" id="{3CD391CA-CBA4-46D2-D7CB-0B4036595139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0822" y="284002"/>
            <a:ext cx="3005593" cy="540689"/>
          </a:xfrm>
          <a:prstGeom prst="rect">
            <a:avLst/>
          </a:prstGeom>
        </p:spPr>
      </p:pic>
      <p:pic>
        <p:nvPicPr>
          <p:cNvPr id="35" name="Obrázek 34">
            <a:extLst>
              <a:ext uri="{FF2B5EF4-FFF2-40B4-BE49-F238E27FC236}">
                <a16:creationId xmlns:a16="http://schemas.microsoft.com/office/drawing/2014/main" id="{AFF483C7-F51C-6382-CEBC-7E43E2366593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189271" y="397153"/>
            <a:ext cx="816935" cy="432854"/>
          </a:xfrm>
          <a:prstGeom prst="rect">
            <a:avLst/>
          </a:prstGeom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ject 10"/>
          <p:cNvSpPr txBox="1">
            <a:spLocks noGrp="1"/>
          </p:cNvSpPr>
          <p:nvPr>
            <p:ph type="title"/>
          </p:nvPr>
        </p:nvSpPr>
        <p:spPr>
          <a:xfrm>
            <a:off x="435004" y="620751"/>
            <a:ext cx="8556596" cy="876522"/>
          </a:xfrm>
          <a:prstGeom prst="rect">
            <a:avLst/>
          </a:prstGeom>
        </p:spPr>
        <p:txBody>
          <a:bodyPr vert="horz" wrap="square" lIns="0" tIns="698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55"/>
              </a:spcBef>
            </a:pPr>
            <a:endParaRPr sz="2850" dirty="0">
              <a:latin typeface="Times New Roman"/>
              <a:cs typeface="Times New Roman"/>
            </a:endParaRPr>
          </a:p>
          <a:p>
            <a:pPr marR="461645" algn="ctr">
              <a:lnSpc>
                <a:spcPct val="100000"/>
              </a:lnSpc>
            </a:pPr>
            <a:r>
              <a:rPr spc="-1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Proces</a:t>
            </a:r>
            <a:r>
              <a:rPr spc="-5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 podání</a:t>
            </a:r>
            <a:r>
              <a:rPr spc="-1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 </a:t>
            </a:r>
            <a:r>
              <a:rPr spc="-15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žádosti</a:t>
            </a:r>
            <a:r>
              <a:rPr spc="-5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 o</a:t>
            </a:r>
            <a:r>
              <a:rPr spc="-15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 </a:t>
            </a:r>
            <a:r>
              <a:rPr spc="-5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podporu</a:t>
            </a:r>
          </a:p>
        </p:txBody>
      </p:sp>
      <p:pic>
        <p:nvPicPr>
          <p:cNvPr id="14" name="object 9">
            <a:extLst>
              <a:ext uri="{FF2B5EF4-FFF2-40B4-BE49-F238E27FC236}">
                <a16:creationId xmlns:a16="http://schemas.microsoft.com/office/drawing/2014/main" id="{AE382210-C368-9550-67FB-863310985514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882982" y="1676400"/>
            <a:ext cx="5147050" cy="5056109"/>
          </a:xfrm>
          <a:prstGeom prst="rect">
            <a:avLst/>
          </a:prstGeom>
        </p:spPr>
      </p:pic>
      <p:pic>
        <p:nvPicPr>
          <p:cNvPr id="3" name="Obrázek 2" descr="Obsah obrázku text, Písmo, bílé, typografie&#10;&#10;Popis byl vytvořen automaticky">
            <a:extLst>
              <a:ext uri="{FF2B5EF4-FFF2-40B4-BE49-F238E27FC236}">
                <a16:creationId xmlns:a16="http://schemas.microsoft.com/office/drawing/2014/main" id="{C38B09F4-5235-61C4-2271-084EA9B62AB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28684" y="418291"/>
            <a:ext cx="1651000" cy="406400"/>
          </a:xfrm>
          <a:prstGeom prst="rect">
            <a:avLst/>
          </a:prstGeom>
        </p:spPr>
      </p:pic>
      <p:pic>
        <p:nvPicPr>
          <p:cNvPr id="4" name="Obrázek 3" descr="Obsah obrázku text, Písmo, snímek obrazovky, Elektricky modrá&#10;&#10;Popis byl vytvořen automaticky">
            <a:extLst>
              <a:ext uri="{FF2B5EF4-FFF2-40B4-BE49-F238E27FC236}">
                <a16:creationId xmlns:a16="http://schemas.microsoft.com/office/drawing/2014/main" id="{10E7A728-D624-C76C-C62D-C037B60794FB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0822" y="284002"/>
            <a:ext cx="3005593" cy="540689"/>
          </a:xfrm>
          <a:prstGeom prst="rect">
            <a:avLst/>
          </a:prstGeom>
        </p:spPr>
      </p:pic>
      <p:pic>
        <p:nvPicPr>
          <p:cNvPr id="5" name="Obrázek 4">
            <a:extLst>
              <a:ext uri="{FF2B5EF4-FFF2-40B4-BE49-F238E27FC236}">
                <a16:creationId xmlns:a16="http://schemas.microsoft.com/office/drawing/2014/main" id="{D64BCE1F-9D88-45DD-B902-457793BC33C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162800" y="366437"/>
            <a:ext cx="816935" cy="432854"/>
          </a:xfrm>
          <a:prstGeom prst="rect">
            <a:avLst/>
          </a:prstGeom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90599" y="1914939"/>
            <a:ext cx="7263841" cy="4060727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indent="-342900">
              <a:spcAft>
                <a:spcPts val="600"/>
              </a:spcAft>
              <a:buClr>
                <a:srgbClr val="002D5F"/>
              </a:buClr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sz="160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nový </a:t>
            </a:r>
            <a:r>
              <a:rPr sz="1600" spc="-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eshop/web</a:t>
            </a:r>
            <a:r>
              <a:rPr sz="1600" spc="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a </a:t>
            </a:r>
            <a:r>
              <a:rPr sz="1600" spc="-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propojení</a:t>
            </a:r>
            <a:r>
              <a:rPr sz="160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se skladem,</a:t>
            </a:r>
          </a:p>
          <a:p>
            <a:pPr marL="355600" marR="5080" indent="-342900">
              <a:spcAft>
                <a:spcPts val="600"/>
              </a:spcAft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sz="160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pila</a:t>
            </a:r>
            <a:r>
              <a:rPr sz="1600" spc="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na</a:t>
            </a:r>
            <a:r>
              <a:rPr sz="1600" spc="1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krácení</a:t>
            </a:r>
            <a:r>
              <a:rPr sz="160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železného</a:t>
            </a:r>
            <a:r>
              <a:rPr sz="1600" spc="1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materiálu</a:t>
            </a:r>
            <a:r>
              <a:rPr sz="1600" spc="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vč.</a:t>
            </a:r>
            <a:r>
              <a:rPr sz="1600" spc="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1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automatizovaného</a:t>
            </a:r>
            <a:r>
              <a:rPr sz="160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manipulátoru</a:t>
            </a:r>
            <a:r>
              <a:rPr sz="1600" spc="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lang="cs-CZ" sz="160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a</a:t>
            </a:r>
            <a:r>
              <a:rPr sz="1600" spc="1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integrace </a:t>
            </a:r>
            <a:r>
              <a:rPr sz="160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do </a:t>
            </a:r>
            <a:r>
              <a:rPr sz="1600" spc="-37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nadřazeného</a:t>
            </a:r>
            <a:r>
              <a:rPr sz="1600" spc="-1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podnikového</a:t>
            </a:r>
            <a:r>
              <a:rPr sz="1600" spc="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software</a:t>
            </a:r>
            <a:r>
              <a:rPr sz="160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(ERP),</a:t>
            </a:r>
          </a:p>
          <a:p>
            <a:pPr marL="355600" indent="-342900">
              <a:spcAft>
                <a:spcPts val="600"/>
              </a:spcAft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sz="1600" spc="-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nákup</a:t>
            </a:r>
            <a:r>
              <a:rPr sz="1600" spc="1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inteligentní </a:t>
            </a:r>
            <a:r>
              <a:rPr sz="1600" spc="-1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automatické</a:t>
            </a:r>
            <a:r>
              <a:rPr sz="1600" spc="-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pece</a:t>
            </a:r>
            <a:r>
              <a:rPr sz="1600" spc="1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vč.</a:t>
            </a:r>
            <a:r>
              <a:rPr sz="1600" spc="1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napojení</a:t>
            </a:r>
            <a:r>
              <a:rPr sz="1600" spc="-1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na</a:t>
            </a:r>
            <a:r>
              <a:rPr sz="1600" spc="1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1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vnitropodnikový</a:t>
            </a:r>
            <a:r>
              <a:rPr sz="1600" spc="1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1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systém,</a:t>
            </a:r>
            <a:endParaRPr sz="1600" dirty="0">
              <a:solidFill>
                <a:schemeClr val="accent1">
                  <a:lumMod val="50000"/>
                </a:schemeClr>
              </a:solidFill>
              <a:cs typeface="Calibri Light"/>
            </a:endParaRPr>
          </a:p>
          <a:p>
            <a:pPr marL="355600" indent="-342900">
              <a:spcAft>
                <a:spcPts val="600"/>
              </a:spcAft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sz="1600" spc="-1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zřízení</a:t>
            </a:r>
            <a:r>
              <a:rPr sz="1600" spc="1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nového</a:t>
            </a:r>
            <a:r>
              <a:rPr sz="1600" spc="1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1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provozu</a:t>
            </a:r>
            <a:r>
              <a:rPr sz="1600" spc="2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1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prádelny</a:t>
            </a:r>
            <a:r>
              <a:rPr sz="1600" spc="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vč.</a:t>
            </a:r>
            <a:r>
              <a:rPr sz="1600" spc="1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integrace </a:t>
            </a:r>
            <a:r>
              <a:rPr sz="160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do</a:t>
            </a:r>
            <a:r>
              <a:rPr sz="1600" spc="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širšího</a:t>
            </a:r>
            <a:r>
              <a:rPr sz="1600" spc="1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1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systému</a:t>
            </a:r>
            <a:r>
              <a:rPr sz="1600" spc="1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3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firmy,</a:t>
            </a:r>
            <a:endParaRPr sz="1600" dirty="0">
              <a:solidFill>
                <a:schemeClr val="accent1">
                  <a:lumMod val="50000"/>
                </a:schemeClr>
              </a:solidFill>
              <a:cs typeface="Calibri Light"/>
            </a:endParaRPr>
          </a:p>
          <a:p>
            <a:pPr marL="355600" indent="-342900">
              <a:spcAft>
                <a:spcPts val="600"/>
              </a:spcAft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sz="160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CAD/CAM</a:t>
            </a:r>
            <a:r>
              <a:rPr sz="1600" spc="2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centrum</a:t>
            </a:r>
            <a:r>
              <a:rPr sz="1600" spc="-1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v</a:t>
            </a:r>
            <a:r>
              <a:rPr sz="1600" spc="1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zubní</a:t>
            </a:r>
            <a:r>
              <a:rPr sz="1600" spc="2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1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laboratoři</a:t>
            </a:r>
            <a:r>
              <a:rPr sz="1600" spc="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vč.</a:t>
            </a:r>
            <a:r>
              <a:rPr sz="1600" spc="1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1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integrace</a:t>
            </a:r>
            <a:r>
              <a:rPr sz="1600" spc="-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všech</a:t>
            </a:r>
            <a:r>
              <a:rPr sz="1600" spc="2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1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pořizovaných</a:t>
            </a:r>
            <a:r>
              <a:rPr sz="1600" spc="2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technologií,</a:t>
            </a:r>
            <a:endParaRPr sz="1600" dirty="0">
              <a:solidFill>
                <a:schemeClr val="accent1">
                  <a:lumMod val="50000"/>
                </a:schemeClr>
              </a:solidFill>
              <a:cs typeface="Calibri Light"/>
            </a:endParaRPr>
          </a:p>
          <a:p>
            <a:pPr marL="355600" indent="-342900">
              <a:spcAft>
                <a:spcPts val="600"/>
              </a:spcAft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sz="1600" spc="-1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správa</a:t>
            </a:r>
            <a:r>
              <a:rPr lang="cs-CZ" sz="1600" spc="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lang="cs-CZ" sz="160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a</a:t>
            </a:r>
            <a:r>
              <a:rPr lang="cs-CZ" sz="1600" spc="1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evidence</a:t>
            </a:r>
            <a:r>
              <a:rPr sz="1600" spc="1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obalů</a:t>
            </a:r>
            <a:r>
              <a:rPr sz="1600" spc="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implementováno</a:t>
            </a:r>
            <a:r>
              <a:rPr sz="1600" spc="2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v</a:t>
            </a:r>
            <a:r>
              <a:rPr sz="1600" spc="-4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1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rámci</a:t>
            </a:r>
            <a:r>
              <a:rPr sz="1600" spc="1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1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podnikového</a:t>
            </a:r>
            <a:r>
              <a:rPr sz="1600" spc="1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1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systému,</a:t>
            </a:r>
            <a:endParaRPr sz="1600" dirty="0">
              <a:solidFill>
                <a:schemeClr val="accent1">
                  <a:lumMod val="50000"/>
                </a:schemeClr>
              </a:solidFill>
              <a:cs typeface="Calibri Light"/>
            </a:endParaRPr>
          </a:p>
          <a:p>
            <a:pPr marL="355600" indent="-342900">
              <a:spcAft>
                <a:spcPts val="600"/>
              </a:spcAft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sz="1600" spc="-1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robotické</a:t>
            </a:r>
            <a:r>
              <a:rPr sz="1600" spc="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1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pracoviště</a:t>
            </a:r>
            <a:r>
              <a:rPr sz="1600" spc="4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vč.</a:t>
            </a:r>
            <a:r>
              <a:rPr sz="1600" spc="1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napojení</a:t>
            </a:r>
            <a:r>
              <a:rPr sz="1600" spc="-1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do</a:t>
            </a:r>
            <a:r>
              <a:rPr sz="1600" spc="2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1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vnitropodnikového</a:t>
            </a:r>
            <a:r>
              <a:rPr sz="1600" spc="1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1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systému,</a:t>
            </a:r>
            <a:endParaRPr sz="1600" dirty="0">
              <a:solidFill>
                <a:schemeClr val="accent1">
                  <a:lumMod val="50000"/>
                </a:schemeClr>
              </a:solidFill>
              <a:cs typeface="Calibri Light"/>
            </a:endParaRPr>
          </a:p>
          <a:p>
            <a:pPr marL="355600" indent="-342900">
              <a:spcAft>
                <a:spcPts val="600"/>
              </a:spcAft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sz="1600" spc="-1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automatizovaný</a:t>
            </a:r>
            <a:r>
              <a:rPr sz="160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brus</a:t>
            </a:r>
            <a:r>
              <a:rPr sz="1600" spc="1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na</a:t>
            </a:r>
            <a:r>
              <a:rPr sz="1600" spc="1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1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dioptrické</a:t>
            </a:r>
            <a:r>
              <a:rPr sz="1600" spc="2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čočky</a:t>
            </a:r>
            <a:r>
              <a:rPr sz="1600" spc="1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vč.</a:t>
            </a:r>
            <a:r>
              <a:rPr sz="1600" spc="2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1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systému</a:t>
            </a:r>
            <a:r>
              <a:rPr sz="1600" spc="1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do</a:t>
            </a:r>
            <a:r>
              <a:rPr sz="1600" spc="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3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firmy,</a:t>
            </a:r>
            <a:endParaRPr sz="1600" dirty="0">
              <a:solidFill>
                <a:schemeClr val="accent1">
                  <a:lumMod val="50000"/>
                </a:schemeClr>
              </a:solidFill>
              <a:cs typeface="Calibri Light"/>
            </a:endParaRPr>
          </a:p>
          <a:p>
            <a:pPr marL="355600" indent="-342900">
              <a:spcAft>
                <a:spcPts val="600"/>
              </a:spcAft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sz="1600" spc="-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nákup</a:t>
            </a:r>
            <a:r>
              <a:rPr sz="1600" spc="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a</a:t>
            </a:r>
            <a:r>
              <a:rPr sz="1600" spc="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uvedení</a:t>
            </a:r>
            <a:r>
              <a:rPr sz="1600" spc="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do</a:t>
            </a:r>
            <a:r>
              <a:rPr sz="1600" spc="1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1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provozu</a:t>
            </a:r>
            <a:r>
              <a:rPr sz="1600" spc="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1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rezervačního</a:t>
            </a:r>
            <a:r>
              <a:rPr sz="1600" spc="1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1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systému</a:t>
            </a:r>
            <a:r>
              <a:rPr sz="1600" spc="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vč.</a:t>
            </a:r>
            <a:r>
              <a:rPr sz="1600" spc="1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napojení</a:t>
            </a:r>
            <a:r>
              <a:rPr sz="1600" spc="-1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na</a:t>
            </a:r>
            <a:r>
              <a:rPr sz="1600" spc="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IS,</a:t>
            </a:r>
          </a:p>
          <a:p>
            <a:pPr marL="355600" indent="-342900">
              <a:spcAft>
                <a:spcPts val="600"/>
              </a:spcAft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sz="1600" spc="-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technologie</a:t>
            </a:r>
            <a:r>
              <a:rPr sz="160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v</a:t>
            </a:r>
            <a:r>
              <a:rPr sz="1600" spc="-1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1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gastro</a:t>
            </a:r>
            <a:r>
              <a:rPr sz="160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1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provozu</a:t>
            </a:r>
            <a:r>
              <a:rPr sz="1600" spc="1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2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za</a:t>
            </a:r>
            <a:r>
              <a:rPr sz="1600" spc="1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podmínky</a:t>
            </a:r>
            <a:r>
              <a:rPr sz="1600" spc="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splnění </a:t>
            </a:r>
            <a:r>
              <a:rPr sz="1600" spc="-1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automatizované </a:t>
            </a:r>
            <a:r>
              <a:rPr sz="160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manipulace</a:t>
            </a:r>
            <a:r>
              <a:rPr sz="1600" spc="1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a</a:t>
            </a:r>
          </a:p>
          <a:p>
            <a:pPr marL="355600">
              <a:spcAft>
                <a:spcPts val="600"/>
              </a:spcAft>
            </a:pPr>
            <a:r>
              <a:rPr sz="1600" spc="-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implementace</a:t>
            </a:r>
            <a:r>
              <a:rPr sz="1600" spc="-1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firemního IS,</a:t>
            </a:r>
            <a:endParaRPr sz="1600" dirty="0">
              <a:solidFill>
                <a:schemeClr val="accent1">
                  <a:lumMod val="50000"/>
                </a:schemeClr>
              </a:solidFill>
              <a:cs typeface="Calibri Light"/>
            </a:endParaRPr>
          </a:p>
          <a:p>
            <a:pPr marL="355600" indent="-342900">
              <a:spcAft>
                <a:spcPts val="600"/>
              </a:spcAft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sz="160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a</a:t>
            </a:r>
            <a:r>
              <a:rPr sz="1600" spc="-3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jiné…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990599" y="992842"/>
            <a:ext cx="7604760" cy="649537"/>
          </a:xfrm>
          <a:prstGeom prst="rect">
            <a:avLst/>
          </a:prstGeom>
        </p:spPr>
        <p:txBody>
          <a:bodyPr vert="horz" wrap="square" lIns="0" tIns="216535" rIns="0" bIns="0" rtlCol="0">
            <a:spAutoFit/>
          </a:bodyPr>
          <a:lstStyle/>
          <a:p>
            <a:pPr marL="1393825">
              <a:lnSpc>
                <a:spcPct val="100000"/>
              </a:lnSpc>
              <a:spcBef>
                <a:spcPts val="1705"/>
              </a:spcBef>
            </a:pPr>
            <a:r>
              <a:rPr spc="-10" dirty="0">
                <a:solidFill>
                  <a:schemeClr val="accent1">
                    <a:lumMod val="50000"/>
                  </a:schemeClr>
                </a:solidFill>
              </a:rPr>
              <a:t>Příklady</a:t>
            </a:r>
            <a:r>
              <a:rPr spc="2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spc="-20" dirty="0" err="1">
                <a:solidFill>
                  <a:schemeClr val="accent1">
                    <a:lumMod val="50000"/>
                  </a:schemeClr>
                </a:solidFill>
              </a:rPr>
              <a:t>přijatelných</a:t>
            </a:r>
            <a:r>
              <a:rPr spc="2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spc="-10" dirty="0" err="1">
                <a:solidFill>
                  <a:schemeClr val="accent1">
                    <a:lumMod val="50000"/>
                  </a:schemeClr>
                </a:solidFill>
              </a:rPr>
              <a:t>záměrů</a:t>
            </a:r>
            <a:endParaRPr spc="-10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5" name="Obrázek 4" descr="Obsah obrázku text, Písmo, bílé, typografie&#10;&#10;Popis byl vytvořen automaticky">
            <a:extLst>
              <a:ext uri="{FF2B5EF4-FFF2-40B4-BE49-F238E27FC236}">
                <a16:creationId xmlns:a16="http://schemas.microsoft.com/office/drawing/2014/main" id="{13F6E481-95CB-0641-4EC3-B586D580661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28684" y="418291"/>
            <a:ext cx="1651000" cy="406400"/>
          </a:xfrm>
          <a:prstGeom prst="rect">
            <a:avLst/>
          </a:prstGeom>
        </p:spPr>
      </p:pic>
      <p:pic>
        <p:nvPicPr>
          <p:cNvPr id="6" name="Obrázek 5" descr="Obsah obrázku text, Písmo, snímek obrazovky, Elektricky modrá&#10;&#10;Popis byl vytvořen automaticky">
            <a:extLst>
              <a:ext uri="{FF2B5EF4-FFF2-40B4-BE49-F238E27FC236}">
                <a16:creationId xmlns:a16="http://schemas.microsoft.com/office/drawing/2014/main" id="{99844DBE-4014-8323-5E39-4DBF80EEFBE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0822" y="284002"/>
            <a:ext cx="3005593" cy="540689"/>
          </a:xfrm>
          <a:prstGeom prst="rect">
            <a:avLst/>
          </a:prstGeom>
        </p:spPr>
      </p:pic>
      <p:pic>
        <p:nvPicPr>
          <p:cNvPr id="7" name="Obrázek 6">
            <a:extLst>
              <a:ext uri="{FF2B5EF4-FFF2-40B4-BE49-F238E27FC236}">
                <a16:creationId xmlns:a16="http://schemas.microsoft.com/office/drawing/2014/main" id="{92FF2A45-A78E-368A-08EC-21A2B5F0576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162800" y="391837"/>
            <a:ext cx="816935" cy="432854"/>
          </a:xfrm>
          <a:prstGeom prst="rect">
            <a:avLst/>
          </a:prstGeom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13"/>
          <p:cNvSpPr txBox="1">
            <a:spLocks noGrp="1"/>
          </p:cNvSpPr>
          <p:nvPr>
            <p:ph type="title"/>
          </p:nvPr>
        </p:nvSpPr>
        <p:spPr>
          <a:xfrm>
            <a:off x="2590800" y="1938378"/>
            <a:ext cx="4302760" cy="873957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br>
              <a:rPr lang="cs-CZ" spc="-10" dirty="0">
                <a:solidFill>
                  <a:schemeClr val="tx1"/>
                </a:solidFill>
              </a:rPr>
            </a:br>
            <a:endParaRPr cap="all" spc="-15" dirty="0">
              <a:solidFill>
                <a:schemeClr val="tx1"/>
              </a:solidFill>
            </a:endParaRPr>
          </a:p>
        </p:txBody>
      </p:sp>
      <p:sp>
        <p:nvSpPr>
          <p:cNvPr id="15" name="TextovéPole 14">
            <a:extLst>
              <a:ext uri="{FF2B5EF4-FFF2-40B4-BE49-F238E27FC236}">
                <a16:creationId xmlns:a16="http://schemas.microsoft.com/office/drawing/2014/main" id="{8911D28F-ED28-AC11-9D8D-8794480AFC6D}"/>
              </a:ext>
            </a:extLst>
          </p:cNvPr>
          <p:cNvSpPr txBox="1"/>
          <p:nvPr/>
        </p:nvSpPr>
        <p:spPr>
          <a:xfrm>
            <a:off x="952500" y="2514600"/>
            <a:ext cx="7239000" cy="32624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cs-CZ" sz="200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</a:p>
          <a:p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algn="ctr"/>
            <a:r>
              <a:rPr lang="cs-CZ" sz="2000" b="1" dirty="0">
                <a:solidFill>
                  <a:schemeClr val="accent1">
                    <a:lumMod val="50000"/>
                  </a:schemeClr>
                </a:solidFill>
              </a:rPr>
              <a:t>MAS Podhůří Železných hor o. p. s.</a:t>
            </a:r>
          </a:p>
          <a:p>
            <a:pPr algn="ctr"/>
            <a:r>
              <a:rPr lang="cs-CZ" dirty="0">
                <a:solidFill>
                  <a:schemeClr val="accent1">
                    <a:lumMod val="50000"/>
                  </a:schemeClr>
                </a:solidFill>
              </a:rPr>
              <a:t>Sladovnická 198</a:t>
            </a:r>
          </a:p>
          <a:p>
            <a:pPr algn="ctr"/>
            <a:r>
              <a:rPr lang="cs-CZ" dirty="0">
                <a:solidFill>
                  <a:schemeClr val="accent1">
                    <a:lumMod val="50000"/>
                  </a:schemeClr>
                </a:solidFill>
              </a:rPr>
              <a:t>Chotěboř</a:t>
            </a:r>
          </a:p>
          <a:p>
            <a:endParaRPr lang="cs-CZ" dirty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cs-CZ" dirty="0">
                <a:solidFill>
                  <a:schemeClr val="accent1">
                    <a:lumMod val="50000"/>
                  </a:schemeClr>
                </a:solidFill>
              </a:rPr>
              <a:t>Web:		 </a:t>
            </a:r>
            <a:r>
              <a:rPr lang="cs-CZ" dirty="0">
                <a:solidFill>
                  <a:schemeClr val="accent1">
                    <a:lumMod val="50000"/>
                  </a:schemeClr>
                </a:solidFill>
                <a:hlinkClick r:id="rId2"/>
              </a:rPr>
              <a:t>https://www.podhurizeleznychhor.cz/optak</a:t>
            </a:r>
            <a:r>
              <a:rPr lang="cs-CZ" dirty="0">
                <a:solidFill>
                  <a:schemeClr val="accent1">
                    <a:lumMod val="50000"/>
                  </a:schemeClr>
                </a:solidFill>
              </a:rPr>
              <a:t> </a:t>
            </a:r>
          </a:p>
          <a:p>
            <a:r>
              <a:rPr lang="cs-CZ" dirty="0">
                <a:solidFill>
                  <a:schemeClr val="accent1">
                    <a:lumMod val="50000"/>
                  </a:schemeClr>
                </a:solidFill>
              </a:rPr>
              <a:t>Email: 	</a:t>
            </a:r>
            <a:r>
              <a:rPr lang="cs-CZ" dirty="0"/>
              <a:t>	</a:t>
            </a:r>
            <a:r>
              <a:rPr lang="cs-CZ" b="0" i="0" u="none" strike="noStrike" dirty="0">
                <a:solidFill>
                  <a:srgbClr val="345DAC"/>
                </a:solidFill>
                <a:effectLst/>
              </a:rPr>
              <a:t>info@podhurizeleznychhor.cz</a:t>
            </a:r>
          </a:p>
          <a:p>
            <a:endParaRPr lang="cs-CZ" sz="1600" dirty="0">
              <a:latin typeface="Arial" panose="020B0604020202020204" pitchFamily="34" charset="0"/>
            </a:endParaRPr>
          </a:p>
        </p:txBody>
      </p:sp>
      <p:pic>
        <p:nvPicPr>
          <p:cNvPr id="3" name="Obrázek 2" descr="Obsah obrázku text, Písmo, bílé, typografie&#10;&#10;Popis byl vytvořen automaticky">
            <a:extLst>
              <a:ext uri="{FF2B5EF4-FFF2-40B4-BE49-F238E27FC236}">
                <a16:creationId xmlns:a16="http://schemas.microsoft.com/office/drawing/2014/main" id="{54E39EC4-96B1-496A-5ED5-E18FFE114F6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28684" y="418291"/>
            <a:ext cx="1651000" cy="406400"/>
          </a:xfrm>
          <a:prstGeom prst="rect">
            <a:avLst/>
          </a:prstGeom>
        </p:spPr>
      </p:pic>
      <p:pic>
        <p:nvPicPr>
          <p:cNvPr id="4" name="Obrázek 3" descr="Obsah obrázku text, Písmo, snímek obrazovky, Elektricky modrá&#10;&#10;Popis byl vytvořen automaticky">
            <a:extLst>
              <a:ext uri="{FF2B5EF4-FFF2-40B4-BE49-F238E27FC236}">
                <a16:creationId xmlns:a16="http://schemas.microsoft.com/office/drawing/2014/main" id="{E24EE74A-849B-56BA-8A2F-8F13B831CC74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0822" y="284002"/>
            <a:ext cx="3005593" cy="540689"/>
          </a:xfrm>
          <a:prstGeom prst="rect">
            <a:avLst/>
          </a:prstGeom>
        </p:spPr>
      </p:pic>
      <p:pic>
        <p:nvPicPr>
          <p:cNvPr id="7" name="Obrázek 6">
            <a:extLst>
              <a:ext uri="{FF2B5EF4-FFF2-40B4-BE49-F238E27FC236}">
                <a16:creationId xmlns:a16="http://schemas.microsoft.com/office/drawing/2014/main" id="{CD5D6FEC-EC0F-74D4-DC96-F2454DD8ED4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162800" y="418291"/>
            <a:ext cx="816935" cy="432854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Nadpis 10">
            <a:extLst>
              <a:ext uri="{FF2B5EF4-FFF2-40B4-BE49-F238E27FC236}">
                <a16:creationId xmlns:a16="http://schemas.microsoft.com/office/drawing/2014/main" id="{CA047C93-047C-E2B3-0EF4-9108EAE573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2712720" y="4495800"/>
            <a:ext cx="8046720" cy="1046440"/>
          </a:xfrm>
        </p:spPr>
        <p:txBody>
          <a:bodyPr/>
          <a:lstStyle/>
          <a:p>
            <a:pPr algn="ctr" rtl="0">
              <a:spcBef>
                <a:spcPts val="45"/>
              </a:spcBef>
              <a:defRPr/>
            </a:pPr>
            <a:br>
              <a:rPr kumimoji="0" lang="cs-CZ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</a:br>
            <a:br>
              <a:rPr kumimoji="0" lang="cs-CZ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</a:br>
            <a:endParaRPr lang="cs-CZ" dirty="0"/>
          </a:p>
        </p:txBody>
      </p:sp>
      <p:pic>
        <p:nvPicPr>
          <p:cNvPr id="4" name="Obrázek 3" descr="Obsah obrázku text, Písmo, bílé, typografie&#10;&#10;Popis byl vytvořen automaticky">
            <a:extLst>
              <a:ext uri="{FF2B5EF4-FFF2-40B4-BE49-F238E27FC236}">
                <a16:creationId xmlns:a16="http://schemas.microsoft.com/office/drawing/2014/main" id="{7BA11FD0-BDFC-2BAD-0106-F47787DB297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28684" y="418291"/>
            <a:ext cx="1651000" cy="406400"/>
          </a:xfrm>
          <a:prstGeom prst="rect">
            <a:avLst/>
          </a:prstGeom>
        </p:spPr>
      </p:pic>
      <p:pic>
        <p:nvPicPr>
          <p:cNvPr id="5" name="Obrázek 4" descr="Obsah obrázku text, Písmo, snímek obrazovky, Elektricky modrá&#10;&#10;Popis byl vytvořen automaticky">
            <a:extLst>
              <a:ext uri="{FF2B5EF4-FFF2-40B4-BE49-F238E27FC236}">
                <a16:creationId xmlns:a16="http://schemas.microsoft.com/office/drawing/2014/main" id="{5C3FB1EE-24F3-409D-5F50-268059E4DFA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0822" y="284002"/>
            <a:ext cx="3005593" cy="540689"/>
          </a:xfrm>
          <a:prstGeom prst="rect">
            <a:avLst/>
          </a:prstGeom>
        </p:spPr>
      </p:pic>
      <p:sp>
        <p:nvSpPr>
          <p:cNvPr id="7" name="TextovéPole 6">
            <a:extLst>
              <a:ext uri="{FF2B5EF4-FFF2-40B4-BE49-F238E27FC236}">
                <a16:creationId xmlns:a16="http://schemas.microsoft.com/office/drawing/2014/main" id="{71876927-3C72-489C-2019-BBB3C8122270}"/>
              </a:ext>
            </a:extLst>
          </p:cNvPr>
          <p:cNvSpPr txBox="1"/>
          <p:nvPr/>
        </p:nvSpPr>
        <p:spPr>
          <a:xfrm>
            <a:off x="381000" y="1447800"/>
            <a:ext cx="8178042" cy="46782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0"/>
              </a:spcBef>
            </a:pPr>
            <a:endParaRPr lang="cs-CZ" sz="8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12700" algn="ctr">
              <a:lnSpc>
                <a:spcPct val="100000"/>
              </a:lnSpc>
            </a:pPr>
            <a:r>
              <a:rPr lang="cs-CZ" sz="2800" b="1" spc="-15" dirty="0">
                <a:solidFill>
                  <a:schemeClr val="accent1">
                    <a:lumMod val="50000"/>
                  </a:schemeClr>
                </a:solidFill>
              </a:rPr>
              <a:t>TECHNOLOGIE </a:t>
            </a:r>
            <a:r>
              <a:rPr lang="cs-CZ" sz="2800" b="1" spc="-10" dirty="0">
                <a:solidFill>
                  <a:schemeClr val="accent1">
                    <a:lumMod val="50000"/>
                  </a:schemeClr>
                </a:solidFill>
              </a:rPr>
              <a:t>PRO </a:t>
            </a:r>
            <a:r>
              <a:rPr lang="cs-CZ" sz="2800" b="1" spc="-5" dirty="0">
                <a:solidFill>
                  <a:schemeClr val="accent1">
                    <a:lumMod val="50000"/>
                  </a:schemeClr>
                </a:solidFill>
              </a:rPr>
              <a:t>MAS</a:t>
            </a:r>
          </a:p>
          <a:p>
            <a:pPr marL="12700" algn="ctr">
              <a:lnSpc>
                <a:spcPct val="100000"/>
              </a:lnSpc>
            </a:pPr>
            <a:endParaRPr lang="cs-CZ" spc="-5" dirty="0">
              <a:solidFill>
                <a:schemeClr val="accent1">
                  <a:lumMod val="50000"/>
                </a:schemeClr>
              </a:solidFill>
            </a:endParaRPr>
          </a:p>
          <a:p>
            <a:pPr marL="12700" algn="ctr">
              <a:lnSpc>
                <a:spcPct val="100000"/>
              </a:lnSpc>
            </a:pPr>
            <a:endParaRPr lang="cs-CZ" sz="1800" spc="-5" dirty="0">
              <a:solidFill>
                <a:schemeClr val="accent1">
                  <a:lumMod val="50000"/>
                </a:schemeClr>
              </a:solidFill>
            </a:endParaRPr>
          </a:p>
          <a:p>
            <a:pPr marL="298450" indent="-285750">
              <a:lnSpc>
                <a:spcPct val="100000"/>
              </a:lnSpc>
              <a:buFont typeface="Wingdings" panose="05000000000000000000" pitchFamily="2" charset="2"/>
              <a:buChar char="ü"/>
            </a:pPr>
            <a:r>
              <a:rPr lang="cs-CZ" sz="1800" b="0" dirty="0">
                <a:solidFill>
                  <a:schemeClr val="accent1">
                    <a:lumMod val="50000"/>
                  </a:schemeClr>
                </a:solidFill>
              </a:rPr>
              <a:t>Termín vyhlášení výzvy a příjmu žádostí:</a:t>
            </a:r>
            <a:r>
              <a:rPr lang="cs-CZ" dirty="0">
                <a:solidFill>
                  <a:schemeClr val="accent1">
                    <a:lumMod val="50000"/>
                  </a:schemeClr>
                </a:solidFill>
              </a:rPr>
              <a:t>		</a:t>
            </a:r>
            <a:r>
              <a:rPr lang="cs-CZ" sz="1800" b="1" dirty="0">
                <a:solidFill>
                  <a:schemeClr val="accent1">
                    <a:lumMod val="50000"/>
                  </a:schemeClr>
                </a:solidFill>
              </a:rPr>
              <a:t>3. 1. 2024  12:00</a:t>
            </a:r>
            <a:endParaRPr lang="cs-CZ" dirty="0">
              <a:solidFill>
                <a:schemeClr val="accent1">
                  <a:lumMod val="50000"/>
                </a:schemeClr>
              </a:solidFill>
            </a:endParaRPr>
          </a:p>
          <a:p>
            <a:pPr marL="298450" indent="-285750">
              <a:lnSpc>
                <a:spcPct val="100000"/>
              </a:lnSpc>
              <a:buFont typeface="Wingdings" panose="05000000000000000000" pitchFamily="2" charset="2"/>
              <a:buChar char="ü"/>
            </a:pPr>
            <a:r>
              <a:rPr lang="cs-CZ" sz="1800" b="0" dirty="0">
                <a:solidFill>
                  <a:schemeClr val="accent1">
                    <a:lumMod val="50000"/>
                  </a:schemeClr>
                </a:solidFill>
              </a:rPr>
              <a:t>Termín ukončení žádostí o podporu:			</a:t>
            </a:r>
            <a:r>
              <a:rPr lang="cs-CZ" sz="1800" b="1" dirty="0">
                <a:solidFill>
                  <a:schemeClr val="accent1">
                    <a:lumMod val="50000"/>
                  </a:schemeClr>
                </a:solidFill>
              </a:rPr>
              <a:t>5. 4. 2024  12:00</a:t>
            </a:r>
            <a:endParaRPr lang="cs-CZ" dirty="0">
              <a:solidFill>
                <a:schemeClr val="accent1">
                  <a:lumMod val="50000"/>
                </a:schemeClr>
              </a:solidFill>
            </a:endParaRPr>
          </a:p>
          <a:p>
            <a:pPr marL="298450" indent="-285750">
              <a:lnSpc>
                <a:spcPct val="100000"/>
              </a:lnSpc>
              <a:buFont typeface="Wingdings" panose="05000000000000000000" pitchFamily="2" charset="2"/>
              <a:buChar char="ü"/>
            </a:pPr>
            <a:r>
              <a:rPr lang="cs-CZ" sz="1800" b="0" dirty="0">
                <a:solidFill>
                  <a:schemeClr val="accent1">
                    <a:lumMod val="50000"/>
                  </a:schemeClr>
                </a:solidFill>
              </a:rPr>
              <a:t>Minimální výše celkových způsobilých výdajů projektu:	</a:t>
            </a:r>
            <a:r>
              <a:rPr lang="cs-CZ" sz="1800" b="1" dirty="0">
                <a:solidFill>
                  <a:schemeClr val="accent1">
                    <a:lumMod val="50000"/>
                  </a:schemeClr>
                </a:solidFill>
              </a:rPr>
              <a:t>250 000,- Kč</a:t>
            </a:r>
            <a:endParaRPr lang="cs-CZ" dirty="0">
              <a:solidFill>
                <a:schemeClr val="accent1">
                  <a:lumMod val="50000"/>
                </a:schemeClr>
              </a:solidFill>
            </a:endParaRPr>
          </a:p>
          <a:p>
            <a:pPr marL="298450" indent="-285750">
              <a:lnSpc>
                <a:spcPct val="100000"/>
              </a:lnSpc>
              <a:buFont typeface="Wingdings" panose="05000000000000000000" pitchFamily="2" charset="2"/>
              <a:buChar char="ü"/>
            </a:pPr>
            <a:r>
              <a:rPr lang="cs-CZ" sz="1800" b="0" dirty="0">
                <a:solidFill>
                  <a:schemeClr val="accent1">
                    <a:lumMod val="50000"/>
                  </a:schemeClr>
                </a:solidFill>
              </a:rPr>
              <a:t>Maximální výše celkových způsobilých výdajů projektu:	</a:t>
            </a:r>
            <a:r>
              <a:rPr lang="cs-CZ" sz="1800" b="1" dirty="0">
                <a:solidFill>
                  <a:schemeClr val="accent1">
                    <a:lumMod val="50000"/>
                  </a:schemeClr>
                </a:solidFill>
              </a:rPr>
              <a:t>2 200 000,- Kč</a:t>
            </a:r>
            <a:br>
              <a:rPr lang="cs-CZ" sz="1800" b="1" dirty="0">
                <a:solidFill>
                  <a:schemeClr val="accent1">
                    <a:lumMod val="50000"/>
                  </a:schemeClr>
                </a:solidFill>
              </a:rPr>
            </a:br>
            <a:endParaRPr lang="cs-CZ" sz="1800" b="1" dirty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cs-CZ" sz="1800" spc="-1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Oprávnění žadatelé - </a:t>
            </a:r>
            <a:r>
              <a:rPr lang="cs-CZ" spc="-1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m</a:t>
            </a:r>
            <a:r>
              <a:rPr lang="cs-CZ" sz="1800" spc="-1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ikro, malý a střední podnik</a:t>
            </a:r>
            <a:r>
              <a:rPr lang="cs-CZ" sz="1800" spc="-4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lang="cs-CZ" sz="1800" spc="-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(do</a:t>
            </a:r>
            <a:r>
              <a:rPr lang="cs-CZ" sz="1800" spc="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lang="cs-CZ" sz="1800" spc="-1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250</a:t>
            </a:r>
            <a:r>
              <a:rPr lang="cs-CZ" sz="1800" spc="1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lang="cs-CZ" sz="1800" spc="-1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zaměstnanců</a:t>
            </a:r>
            <a:r>
              <a:rPr lang="cs-CZ" sz="1800" spc="4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lang="cs-CZ" sz="1800" spc="-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vč.</a:t>
            </a:r>
            <a:r>
              <a:rPr lang="cs-CZ" sz="1800" spc="-2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lang="cs-CZ" sz="1800" spc="-1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partnerských</a:t>
            </a:r>
            <a:r>
              <a:rPr lang="cs-CZ" sz="1800" spc="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lang="cs-CZ" sz="1800" spc="-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a</a:t>
            </a:r>
            <a:r>
              <a:rPr lang="cs-CZ" sz="1800" spc="-1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propojených</a:t>
            </a:r>
            <a:r>
              <a:rPr lang="cs-CZ" sz="1800" spc="3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lang="cs-CZ" sz="1800" spc="-1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firem)</a:t>
            </a:r>
          </a:p>
          <a:p>
            <a:pPr>
              <a:spcBef>
                <a:spcPts val="1200"/>
              </a:spcBef>
            </a:pPr>
            <a:r>
              <a:rPr lang="cs-CZ" sz="1800" b="0" dirty="0">
                <a:solidFill>
                  <a:schemeClr val="accent1">
                    <a:lumMod val="50000"/>
                  </a:schemeClr>
                </a:solidFill>
              </a:rPr>
              <a:t>Nejsou podporovány projekty v sekci A zemědělství a rybářství, část sekce C tabákové výrobky, … více v Nepodporované kategorie CZNACE.</a:t>
            </a:r>
          </a:p>
          <a:p>
            <a:endParaRPr lang="cs-CZ" dirty="0">
              <a:solidFill>
                <a:schemeClr val="accent1">
                  <a:lumMod val="50000"/>
                </a:schemeClr>
              </a:solidFill>
            </a:endParaRPr>
          </a:p>
          <a:p>
            <a:endParaRPr lang="cs-CZ" dirty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cs-CZ" dirty="0">
                <a:solidFill>
                  <a:schemeClr val="accent1">
                    <a:lumMod val="50000"/>
                  </a:schemeClr>
                </a:solidFill>
              </a:rPr>
              <a:t>Konzultace ke způsobilosti nákladů probíhají u OP TAK s </a:t>
            </a:r>
            <a:r>
              <a:rPr lang="cs-CZ" dirty="0">
                <a:solidFill>
                  <a:schemeClr val="accent1">
                    <a:lumMod val="50000"/>
                  </a:schemeClr>
                </a:solidFill>
                <a:hlinkClick r:id="rId4"/>
              </a:rPr>
              <a:t>regionálními kancelářemi API</a:t>
            </a:r>
            <a:r>
              <a:rPr lang="cs-CZ" dirty="0">
                <a:solidFill>
                  <a:schemeClr val="accent1">
                    <a:lumMod val="50000"/>
                  </a:schemeClr>
                </a:solidFill>
              </a:rPr>
              <a:t>.</a:t>
            </a:r>
          </a:p>
        </p:txBody>
      </p:sp>
      <p:pic>
        <p:nvPicPr>
          <p:cNvPr id="3" name="Obrázek 2">
            <a:extLst>
              <a:ext uri="{FF2B5EF4-FFF2-40B4-BE49-F238E27FC236}">
                <a16:creationId xmlns:a16="http://schemas.microsoft.com/office/drawing/2014/main" id="{7D646DAF-FB81-D573-C0C1-7205F2D2ABB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934200" y="391837"/>
            <a:ext cx="816935" cy="432854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8FF7F73-949D-DEC8-FE0D-1EA3CACC1C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0022" y="1097398"/>
            <a:ext cx="8283956" cy="430887"/>
          </a:xfrm>
        </p:spPr>
        <p:txBody>
          <a:bodyPr/>
          <a:lstStyle/>
          <a:p>
            <a:r>
              <a:rPr lang="pl-PL" dirty="0">
                <a:solidFill>
                  <a:schemeClr val="accent1">
                    <a:lumMod val="50000"/>
                  </a:schemeClr>
                </a:solidFill>
              </a:rPr>
              <a:t>Příjem projektových záměrů na MAS – mimo MS2021+</a:t>
            </a:r>
            <a:endParaRPr lang="cs-CZ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3B5082BB-E2F3-3079-9AA2-98A1D61F5DA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30022" y="1981200"/>
            <a:ext cx="8283956" cy="3323987"/>
          </a:xfrm>
        </p:spPr>
        <p:txBody>
          <a:bodyPr/>
          <a:lstStyle/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cs-CZ" dirty="0">
                <a:solidFill>
                  <a:schemeClr val="accent1">
                    <a:lumMod val="50000"/>
                  </a:schemeClr>
                </a:solidFill>
              </a:rPr>
              <a:t>Příjem projektových záměrů od žadatelů na MAS probíhá mimo monitorovací systém MS2021+. Žadatel podává svůj záměr do datové schránky MAS.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cs-CZ" dirty="0">
                <a:solidFill>
                  <a:schemeClr val="accent1">
                    <a:lumMod val="50000"/>
                  </a:schemeClr>
                </a:solidFill>
              </a:rPr>
              <a:t>Žadatel vyplní formulář projektového záměru, vzor formuláře je zveřejněn na webu MAS jako příloha výzvy. 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cs-CZ" dirty="0">
                <a:solidFill>
                  <a:schemeClr val="accent1">
                    <a:lumMod val="50000"/>
                  </a:schemeClr>
                </a:solidFill>
              </a:rPr>
              <a:t>Na základě tohoto formuláře bude provedena administrativní kontrola, hodnocení projektového záměru a na závěr výběr projektových záměrů. P</a:t>
            </a:r>
            <a:r>
              <a:rPr lang="cs-CZ" sz="1800" b="0" dirty="0">
                <a:solidFill>
                  <a:schemeClr val="accent1">
                    <a:lumMod val="50000"/>
                  </a:schemeClr>
                </a:solidFill>
                <a:latin typeface="+mn-lt"/>
                <a:cs typeface="Calibri"/>
              </a:rPr>
              <a:t>ostup posouzení souladu projektového záměru je uveden ve Směrnici MAS pro OP TAK.</a:t>
            </a:r>
            <a:endParaRPr lang="cs-CZ" dirty="0">
              <a:solidFill>
                <a:schemeClr val="accent1">
                  <a:lumMod val="50000"/>
                </a:schemeClr>
              </a:solidFill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cs-CZ" dirty="0">
                <a:solidFill>
                  <a:schemeClr val="accent1">
                    <a:lumMod val="50000"/>
                  </a:schemeClr>
                </a:solidFill>
              </a:rPr>
              <a:t>Po ukončení těchto procesů vyrozumí MAS žadatele o souladu či nesouladu projektového záměru se strategií MAS. 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cs-CZ" dirty="0">
                <a:solidFill>
                  <a:schemeClr val="accent1">
                    <a:lumMod val="50000"/>
                  </a:schemeClr>
                </a:solidFill>
              </a:rPr>
              <a:t>Po kladném vyjádření žadatel podá plnou verzi žádosti o podporu do MS2021+. </a:t>
            </a:r>
            <a:r>
              <a:rPr lang="cs-CZ" sz="1800" b="0" dirty="0">
                <a:solidFill>
                  <a:schemeClr val="accent1">
                    <a:lumMod val="50000"/>
                  </a:schemeClr>
                </a:solidFill>
                <a:latin typeface="+mn-lt"/>
                <a:cs typeface="Calibri"/>
              </a:rPr>
              <a:t>Následné hodnocení žádosti o dotaci podaných v plném rozsahu v MS2021+ je v kompetenci ŘO OP TAK. </a:t>
            </a:r>
          </a:p>
        </p:txBody>
      </p:sp>
      <p:pic>
        <p:nvPicPr>
          <p:cNvPr id="5" name="Obrázek 4" descr="Obsah obrázku text, Písmo, bílé, typografie&#10;&#10;Popis byl vytvořen automaticky">
            <a:extLst>
              <a:ext uri="{FF2B5EF4-FFF2-40B4-BE49-F238E27FC236}">
                <a16:creationId xmlns:a16="http://schemas.microsoft.com/office/drawing/2014/main" id="{605F563F-C511-6327-2FB3-54889DDABCB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28684" y="418291"/>
            <a:ext cx="1651000" cy="406400"/>
          </a:xfrm>
          <a:prstGeom prst="rect">
            <a:avLst/>
          </a:prstGeom>
        </p:spPr>
      </p:pic>
      <p:pic>
        <p:nvPicPr>
          <p:cNvPr id="6" name="Obrázek 5" descr="Obsah obrázku text, Písmo, snímek obrazovky, Elektricky modrá&#10;&#10;Popis byl vytvořen automaticky">
            <a:extLst>
              <a:ext uri="{FF2B5EF4-FFF2-40B4-BE49-F238E27FC236}">
                <a16:creationId xmlns:a16="http://schemas.microsoft.com/office/drawing/2014/main" id="{FEF91B56-B23D-A1DE-AB48-149F09F4C8D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0822" y="284002"/>
            <a:ext cx="3005593" cy="540689"/>
          </a:xfrm>
          <a:prstGeom prst="rect">
            <a:avLst/>
          </a:prstGeom>
        </p:spPr>
      </p:pic>
      <p:pic>
        <p:nvPicPr>
          <p:cNvPr id="8" name="Obrázek 7">
            <a:extLst>
              <a:ext uri="{FF2B5EF4-FFF2-40B4-BE49-F238E27FC236}">
                <a16:creationId xmlns:a16="http://schemas.microsoft.com/office/drawing/2014/main" id="{B2F1DC78-3311-9993-AE20-CEEBFDC8E7B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010400" y="438087"/>
            <a:ext cx="816935" cy="4328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92385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8436D9D-13CB-653D-3403-E43E953FC8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2226" y="999218"/>
            <a:ext cx="8046720" cy="861774"/>
          </a:xfrm>
        </p:spPr>
        <p:txBody>
          <a:bodyPr/>
          <a:lstStyle/>
          <a:p>
            <a:pPr algn="ctr"/>
            <a:r>
              <a:rPr lang="cs-CZ" dirty="0">
                <a:solidFill>
                  <a:schemeClr val="accent1">
                    <a:lumMod val="50000"/>
                  </a:schemeClr>
                </a:solidFill>
              </a:rPr>
              <a:t>Proces administrace projektového záměru do</a:t>
            </a:r>
            <a:br>
              <a:rPr lang="cs-CZ" dirty="0">
                <a:solidFill>
                  <a:schemeClr val="accent1">
                    <a:lumMod val="50000"/>
                  </a:schemeClr>
                </a:solidFill>
              </a:rPr>
            </a:br>
            <a:r>
              <a:rPr lang="cs-CZ" dirty="0">
                <a:solidFill>
                  <a:schemeClr val="accent1">
                    <a:lumMod val="50000"/>
                  </a:schemeClr>
                </a:solidFill>
              </a:rPr>
              <a:t>podání žádosti o podporu do MS2021+</a:t>
            </a:r>
          </a:p>
        </p:txBody>
      </p:sp>
      <p:sp>
        <p:nvSpPr>
          <p:cNvPr id="4" name="Obdélník: se zakulacenými rohy 3">
            <a:extLst>
              <a:ext uri="{FF2B5EF4-FFF2-40B4-BE49-F238E27FC236}">
                <a16:creationId xmlns:a16="http://schemas.microsoft.com/office/drawing/2014/main" id="{58013FD6-50B6-7382-32F5-356D1AA6D88A}"/>
              </a:ext>
            </a:extLst>
          </p:cNvPr>
          <p:cNvSpPr/>
          <p:nvPr/>
        </p:nvSpPr>
        <p:spPr>
          <a:xfrm>
            <a:off x="609600" y="2362200"/>
            <a:ext cx="1905000" cy="1219200"/>
          </a:xfrm>
          <a:prstGeom prst="round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noFill/>
            </a:endParaRPr>
          </a:p>
        </p:txBody>
      </p:sp>
      <p:sp>
        <p:nvSpPr>
          <p:cNvPr id="6" name="Obdélník: se zakulacenými rohy 5">
            <a:extLst>
              <a:ext uri="{FF2B5EF4-FFF2-40B4-BE49-F238E27FC236}">
                <a16:creationId xmlns:a16="http://schemas.microsoft.com/office/drawing/2014/main" id="{E1ACD7A6-4150-71F9-A8CD-002FD8E4F654}"/>
              </a:ext>
            </a:extLst>
          </p:cNvPr>
          <p:cNvSpPr/>
          <p:nvPr/>
        </p:nvSpPr>
        <p:spPr>
          <a:xfrm>
            <a:off x="644931" y="4376260"/>
            <a:ext cx="1905000" cy="1219200"/>
          </a:xfrm>
          <a:prstGeom prst="round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" name="Obdélník: se zakulacenými rohy 6">
            <a:extLst>
              <a:ext uri="{FF2B5EF4-FFF2-40B4-BE49-F238E27FC236}">
                <a16:creationId xmlns:a16="http://schemas.microsoft.com/office/drawing/2014/main" id="{0BAC6528-3D44-3F2C-6CE6-4F8151EAAFEE}"/>
              </a:ext>
            </a:extLst>
          </p:cNvPr>
          <p:cNvSpPr/>
          <p:nvPr/>
        </p:nvSpPr>
        <p:spPr>
          <a:xfrm>
            <a:off x="3502151" y="4377739"/>
            <a:ext cx="1905000" cy="1219200"/>
          </a:xfrm>
          <a:prstGeom prst="round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" name="Obdélník: se zakulacenými rohy 7">
            <a:extLst>
              <a:ext uri="{FF2B5EF4-FFF2-40B4-BE49-F238E27FC236}">
                <a16:creationId xmlns:a16="http://schemas.microsoft.com/office/drawing/2014/main" id="{36C5AE7D-E6BE-0C06-3564-F1488735FD99}"/>
              </a:ext>
            </a:extLst>
          </p:cNvPr>
          <p:cNvSpPr/>
          <p:nvPr/>
        </p:nvSpPr>
        <p:spPr>
          <a:xfrm>
            <a:off x="6359371" y="4337050"/>
            <a:ext cx="1905000" cy="1219200"/>
          </a:xfrm>
          <a:prstGeom prst="round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9" name="Obdélník: se zakulacenými rohy 8">
            <a:extLst>
              <a:ext uri="{FF2B5EF4-FFF2-40B4-BE49-F238E27FC236}">
                <a16:creationId xmlns:a16="http://schemas.microsoft.com/office/drawing/2014/main" id="{7862D322-9154-2D6B-D2FD-005EF1D28ECC}"/>
              </a:ext>
            </a:extLst>
          </p:cNvPr>
          <p:cNvSpPr/>
          <p:nvPr/>
        </p:nvSpPr>
        <p:spPr>
          <a:xfrm>
            <a:off x="3404489" y="2362200"/>
            <a:ext cx="1905000" cy="1219200"/>
          </a:xfrm>
          <a:prstGeom prst="round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" name="Obdélník: se zakulacenými rohy 9">
            <a:extLst>
              <a:ext uri="{FF2B5EF4-FFF2-40B4-BE49-F238E27FC236}">
                <a16:creationId xmlns:a16="http://schemas.microsoft.com/office/drawing/2014/main" id="{343BAEAC-A643-944C-2AA0-7016261E4FDD}"/>
              </a:ext>
            </a:extLst>
          </p:cNvPr>
          <p:cNvSpPr/>
          <p:nvPr/>
        </p:nvSpPr>
        <p:spPr>
          <a:xfrm>
            <a:off x="6359371" y="2362200"/>
            <a:ext cx="1905000" cy="1219200"/>
          </a:xfrm>
          <a:prstGeom prst="round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1" name="TextovéPole 10">
            <a:extLst>
              <a:ext uri="{FF2B5EF4-FFF2-40B4-BE49-F238E27FC236}">
                <a16:creationId xmlns:a16="http://schemas.microsoft.com/office/drawing/2014/main" id="{289593CC-2AD6-CED7-7254-F01595D7C5CF}"/>
              </a:ext>
            </a:extLst>
          </p:cNvPr>
          <p:cNvSpPr txBox="1"/>
          <p:nvPr/>
        </p:nvSpPr>
        <p:spPr>
          <a:xfrm>
            <a:off x="822148" y="2417802"/>
            <a:ext cx="1371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dirty="0">
                <a:solidFill>
                  <a:schemeClr val="accent1">
                    <a:lumMod val="50000"/>
                  </a:schemeClr>
                </a:solidFill>
              </a:rPr>
              <a:t>Výzva ŘO OP TAK k předkládání žádostí o podporu integrovaných projektů CLLD do MS2021+</a:t>
            </a:r>
          </a:p>
        </p:txBody>
      </p:sp>
      <p:sp>
        <p:nvSpPr>
          <p:cNvPr id="12" name="TextovéPole 11">
            <a:extLst>
              <a:ext uri="{FF2B5EF4-FFF2-40B4-BE49-F238E27FC236}">
                <a16:creationId xmlns:a16="http://schemas.microsoft.com/office/drawing/2014/main" id="{38F43BF4-4D26-879B-BA01-D114BCEDBC40}"/>
              </a:ext>
            </a:extLst>
          </p:cNvPr>
          <p:cNvSpPr txBox="1"/>
          <p:nvPr/>
        </p:nvSpPr>
        <p:spPr>
          <a:xfrm>
            <a:off x="822148" y="4580618"/>
            <a:ext cx="154005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dirty="0">
                <a:solidFill>
                  <a:schemeClr val="accent1">
                    <a:lumMod val="50000"/>
                  </a:schemeClr>
                </a:solidFill>
              </a:rPr>
              <a:t>Výzva MAS k předkládání projektových záměrů mimo MS2021+</a:t>
            </a:r>
          </a:p>
        </p:txBody>
      </p:sp>
      <p:sp>
        <p:nvSpPr>
          <p:cNvPr id="13" name="TextovéPole 12">
            <a:extLst>
              <a:ext uri="{FF2B5EF4-FFF2-40B4-BE49-F238E27FC236}">
                <a16:creationId xmlns:a16="http://schemas.microsoft.com/office/drawing/2014/main" id="{A0D38338-E878-D8CF-DC5B-0197059819DE}"/>
              </a:ext>
            </a:extLst>
          </p:cNvPr>
          <p:cNvSpPr txBox="1"/>
          <p:nvPr/>
        </p:nvSpPr>
        <p:spPr>
          <a:xfrm>
            <a:off x="3581400" y="2514600"/>
            <a:ext cx="1524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dirty="0">
                <a:solidFill>
                  <a:schemeClr val="accent1">
                    <a:lumMod val="50000"/>
                  </a:schemeClr>
                </a:solidFill>
              </a:rPr>
              <a:t>Posouzení projektových záměru na MAS</a:t>
            </a:r>
          </a:p>
        </p:txBody>
      </p:sp>
      <p:sp>
        <p:nvSpPr>
          <p:cNvPr id="14" name="TextovéPole 13">
            <a:extLst>
              <a:ext uri="{FF2B5EF4-FFF2-40B4-BE49-F238E27FC236}">
                <a16:creationId xmlns:a16="http://schemas.microsoft.com/office/drawing/2014/main" id="{CB688BC9-73D2-03BC-D3A1-8913046FB824}"/>
              </a:ext>
            </a:extLst>
          </p:cNvPr>
          <p:cNvSpPr txBox="1"/>
          <p:nvPr/>
        </p:nvSpPr>
        <p:spPr>
          <a:xfrm>
            <a:off x="3581400" y="4585797"/>
            <a:ext cx="172808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dirty="0">
                <a:solidFill>
                  <a:schemeClr val="accent1">
                    <a:lumMod val="50000"/>
                  </a:schemeClr>
                </a:solidFill>
              </a:rPr>
              <a:t>Předložení projektového záměru na MAS v souladu s podmínkami výzvy MAS</a:t>
            </a:r>
          </a:p>
        </p:txBody>
      </p:sp>
      <p:sp>
        <p:nvSpPr>
          <p:cNvPr id="15" name="TextovéPole 14">
            <a:extLst>
              <a:ext uri="{FF2B5EF4-FFF2-40B4-BE49-F238E27FC236}">
                <a16:creationId xmlns:a16="http://schemas.microsoft.com/office/drawing/2014/main" id="{72FE0AEB-EDD7-5A50-DD35-E3634FD4C577}"/>
              </a:ext>
            </a:extLst>
          </p:cNvPr>
          <p:cNvSpPr txBox="1"/>
          <p:nvPr/>
        </p:nvSpPr>
        <p:spPr>
          <a:xfrm>
            <a:off x="6549871" y="2476421"/>
            <a:ext cx="15240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dirty="0">
                <a:solidFill>
                  <a:schemeClr val="accent1">
                    <a:lumMod val="50000"/>
                  </a:schemeClr>
                </a:solidFill>
              </a:rPr>
              <a:t>Vyjádření MAS o souladu/nesouladu projektového záměru se schválenou strategií CLLD</a:t>
            </a:r>
          </a:p>
        </p:txBody>
      </p:sp>
      <p:sp>
        <p:nvSpPr>
          <p:cNvPr id="16" name="TextovéPole 15">
            <a:extLst>
              <a:ext uri="{FF2B5EF4-FFF2-40B4-BE49-F238E27FC236}">
                <a16:creationId xmlns:a16="http://schemas.microsoft.com/office/drawing/2014/main" id="{69E95DAE-952A-6DD6-8EC8-9562CAE3AE75}"/>
              </a:ext>
            </a:extLst>
          </p:cNvPr>
          <p:cNvSpPr txBox="1"/>
          <p:nvPr/>
        </p:nvSpPr>
        <p:spPr>
          <a:xfrm>
            <a:off x="6549871" y="4438818"/>
            <a:ext cx="15240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dirty="0">
                <a:solidFill>
                  <a:schemeClr val="accent1">
                    <a:lumMod val="50000"/>
                  </a:schemeClr>
                </a:solidFill>
              </a:rPr>
              <a:t>Zpracování žádosti o podporu v MS2021+ a její podání do výzvy ŘO OP TAK, vč. podepsání MAS</a:t>
            </a:r>
          </a:p>
        </p:txBody>
      </p:sp>
      <p:sp>
        <p:nvSpPr>
          <p:cNvPr id="17" name="Šipka: dolů 16">
            <a:extLst>
              <a:ext uri="{FF2B5EF4-FFF2-40B4-BE49-F238E27FC236}">
                <a16:creationId xmlns:a16="http://schemas.microsoft.com/office/drawing/2014/main" id="{04DA8A87-A314-4DCA-DA80-DA8208B417C0}"/>
              </a:ext>
            </a:extLst>
          </p:cNvPr>
          <p:cNvSpPr/>
          <p:nvPr/>
        </p:nvSpPr>
        <p:spPr>
          <a:xfrm>
            <a:off x="1295400" y="3733800"/>
            <a:ext cx="381000" cy="458615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8" name="Šipka: dolů 17">
            <a:extLst>
              <a:ext uri="{FF2B5EF4-FFF2-40B4-BE49-F238E27FC236}">
                <a16:creationId xmlns:a16="http://schemas.microsoft.com/office/drawing/2014/main" id="{663BA6B0-77E3-9F03-E639-AC041F254FEB}"/>
              </a:ext>
            </a:extLst>
          </p:cNvPr>
          <p:cNvSpPr/>
          <p:nvPr/>
        </p:nvSpPr>
        <p:spPr>
          <a:xfrm rot="16200000">
            <a:off x="2828558" y="4756552"/>
            <a:ext cx="381000" cy="458615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9" name="Šipka: dolů 18">
            <a:extLst>
              <a:ext uri="{FF2B5EF4-FFF2-40B4-BE49-F238E27FC236}">
                <a16:creationId xmlns:a16="http://schemas.microsoft.com/office/drawing/2014/main" id="{82147D6A-19A7-0943-0363-99845F543F7A}"/>
              </a:ext>
            </a:extLst>
          </p:cNvPr>
          <p:cNvSpPr/>
          <p:nvPr/>
        </p:nvSpPr>
        <p:spPr>
          <a:xfrm rot="10800000">
            <a:off x="4254944" y="3727962"/>
            <a:ext cx="381000" cy="458615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0" name="Šipka: dolů 19">
            <a:extLst>
              <a:ext uri="{FF2B5EF4-FFF2-40B4-BE49-F238E27FC236}">
                <a16:creationId xmlns:a16="http://schemas.microsoft.com/office/drawing/2014/main" id="{D626EEBB-6559-85D1-B0E1-92ADC5CD3D6D}"/>
              </a:ext>
            </a:extLst>
          </p:cNvPr>
          <p:cNvSpPr/>
          <p:nvPr/>
        </p:nvSpPr>
        <p:spPr>
          <a:xfrm rot="16200000">
            <a:off x="5643930" y="2702316"/>
            <a:ext cx="381000" cy="458615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1" name="Šipka: dolů 20">
            <a:extLst>
              <a:ext uri="{FF2B5EF4-FFF2-40B4-BE49-F238E27FC236}">
                <a16:creationId xmlns:a16="http://schemas.microsoft.com/office/drawing/2014/main" id="{49AADE11-4DB4-3467-5702-FA784E50ABC0}"/>
              </a:ext>
            </a:extLst>
          </p:cNvPr>
          <p:cNvSpPr/>
          <p:nvPr/>
        </p:nvSpPr>
        <p:spPr>
          <a:xfrm>
            <a:off x="7214487" y="3760774"/>
            <a:ext cx="381000" cy="458615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5" name="Obrázek 4" descr="Obsah obrázku text, Písmo, bílé, typografie&#10;&#10;Popis byl vytvořen automaticky">
            <a:extLst>
              <a:ext uri="{FF2B5EF4-FFF2-40B4-BE49-F238E27FC236}">
                <a16:creationId xmlns:a16="http://schemas.microsoft.com/office/drawing/2014/main" id="{BFED9654-437A-1DE6-937C-C943DA6DE337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28684" y="418291"/>
            <a:ext cx="1651000" cy="406400"/>
          </a:xfrm>
          <a:prstGeom prst="rect">
            <a:avLst/>
          </a:prstGeom>
        </p:spPr>
      </p:pic>
      <p:pic>
        <p:nvPicPr>
          <p:cNvPr id="22" name="Obrázek 21" descr="Obsah obrázku text, Písmo, snímek obrazovky, Elektricky modrá&#10;&#10;Popis byl vytvořen automaticky">
            <a:extLst>
              <a:ext uri="{FF2B5EF4-FFF2-40B4-BE49-F238E27FC236}">
                <a16:creationId xmlns:a16="http://schemas.microsoft.com/office/drawing/2014/main" id="{98CE2EEA-CD66-56C0-BCCF-DB59F543B023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0822" y="284002"/>
            <a:ext cx="3005593" cy="540689"/>
          </a:xfrm>
          <a:prstGeom prst="rect">
            <a:avLst/>
          </a:prstGeom>
        </p:spPr>
      </p:pic>
      <p:pic>
        <p:nvPicPr>
          <p:cNvPr id="23" name="Obrázek 22">
            <a:extLst>
              <a:ext uri="{FF2B5EF4-FFF2-40B4-BE49-F238E27FC236}">
                <a16:creationId xmlns:a16="http://schemas.microsoft.com/office/drawing/2014/main" id="{3B1C0F95-6E06-4D32-4BF7-26115C31DFF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187019" y="389114"/>
            <a:ext cx="816935" cy="4328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82098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6367196-6AB3-064B-C684-EE8DDDC9B1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4800" y="1447800"/>
            <a:ext cx="8046720" cy="430887"/>
          </a:xfrm>
        </p:spPr>
        <p:txBody>
          <a:bodyPr/>
          <a:lstStyle/>
          <a:p>
            <a:pPr algn="ctr"/>
            <a:r>
              <a:rPr lang="cs-CZ" sz="2800" dirty="0">
                <a:solidFill>
                  <a:schemeClr val="accent1">
                    <a:lumMod val="50000"/>
                  </a:schemeClr>
                </a:solidFill>
                <a:latin typeface="+mn-lt"/>
                <a:cs typeface="Calibri"/>
              </a:rPr>
              <a:t>Povinné přílohy výzvy</a:t>
            </a:r>
            <a:endParaRPr lang="cs-CZ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99E97290-5FF0-8904-B047-2525ECB9DC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52499" y="2391014"/>
            <a:ext cx="7239001" cy="2215991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1800" b="0" dirty="0">
                <a:solidFill>
                  <a:schemeClr val="accent1">
                    <a:lumMod val="50000"/>
                  </a:schemeClr>
                </a:solidFill>
                <a:latin typeface="+mn-lt"/>
                <a:cs typeface="Calibri"/>
              </a:rPr>
              <a:t>Projektový záměr zpracovaný a vyplněný dle vzoru výzvy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1800" b="0" dirty="0">
                <a:solidFill>
                  <a:schemeClr val="accent1">
                    <a:lumMod val="50000"/>
                  </a:schemeClr>
                </a:solidFill>
                <a:latin typeface="+mn-lt"/>
                <a:cs typeface="Calibri"/>
              </a:rPr>
              <a:t>Dvě indikativní cenové nabídky ke každé pořizované položce, vyjma nepřímých nákladů.</a:t>
            </a:r>
            <a:endParaRPr lang="cs-CZ" dirty="0">
              <a:solidFill>
                <a:schemeClr val="accent1">
                  <a:lumMod val="50000"/>
                </a:schemeClr>
              </a:solidFill>
              <a:cs typeface="Calibri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1800" b="0" dirty="0">
                <a:solidFill>
                  <a:schemeClr val="accent1">
                    <a:lumMod val="50000"/>
                  </a:schemeClr>
                </a:solidFill>
                <a:latin typeface="+mn-lt"/>
                <a:cs typeface="Calibri"/>
              </a:rPr>
              <a:t>Formulář prověření zásady DNSH “významně nepoškozovat„</a:t>
            </a:r>
            <a:endParaRPr lang="cs-CZ" dirty="0">
              <a:solidFill>
                <a:schemeClr val="accent1">
                  <a:lumMod val="50000"/>
                </a:schemeClr>
              </a:solidFill>
              <a:cs typeface="Calibri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sz="1800" b="0" dirty="0">
                <a:solidFill>
                  <a:schemeClr val="accent1">
                    <a:lumMod val="50000"/>
                  </a:schemeClr>
                </a:solidFill>
                <a:latin typeface="+mn-lt"/>
                <a:cs typeface="Calibri"/>
              </a:rPr>
              <a:t>Vyjádření MAS o souladu se schválenou strategií</a:t>
            </a:r>
            <a:endParaRPr lang="cs-CZ" dirty="0">
              <a:solidFill>
                <a:schemeClr val="accent1">
                  <a:lumMod val="50000"/>
                </a:schemeClr>
              </a:solidFill>
              <a:cs typeface="Calibri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1800" b="0" dirty="0">
                <a:solidFill>
                  <a:schemeClr val="accent1">
                    <a:lumMod val="50000"/>
                  </a:schemeClr>
                </a:solidFill>
                <a:latin typeface="+mn-lt"/>
                <a:cs typeface="Calibri"/>
              </a:rPr>
              <a:t>Další dokumenty dokládající skutečnosti a naplnění kritérií věcného hodnocení uvedené v projektovém záměru</a:t>
            </a:r>
            <a:br>
              <a:rPr lang="cs-CZ" sz="1800" b="0" dirty="0">
                <a:solidFill>
                  <a:schemeClr val="tx1"/>
                </a:solidFill>
                <a:latin typeface="+mn-lt"/>
                <a:cs typeface="Calibri"/>
              </a:rPr>
            </a:br>
            <a:endParaRPr lang="cs-CZ" dirty="0"/>
          </a:p>
        </p:txBody>
      </p:sp>
      <p:pic>
        <p:nvPicPr>
          <p:cNvPr id="5" name="Obrázek 4" descr="Obsah obrázku text, Písmo, bílé, typografie&#10;&#10;Popis byl vytvořen automaticky">
            <a:extLst>
              <a:ext uri="{FF2B5EF4-FFF2-40B4-BE49-F238E27FC236}">
                <a16:creationId xmlns:a16="http://schemas.microsoft.com/office/drawing/2014/main" id="{A7A49B67-66F3-D5BE-B225-355E1E1CA15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28684" y="418291"/>
            <a:ext cx="1651000" cy="406400"/>
          </a:xfrm>
          <a:prstGeom prst="rect">
            <a:avLst/>
          </a:prstGeom>
        </p:spPr>
      </p:pic>
      <p:pic>
        <p:nvPicPr>
          <p:cNvPr id="6" name="Obrázek 5" descr="Obsah obrázku text, Písmo, snímek obrazovky, Elektricky modrá&#10;&#10;Popis byl vytvořen automaticky">
            <a:extLst>
              <a:ext uri="{FF2B5EF4-FFF2-40B4-BE49-F238E27FC236}">
                <a16:creationId xmlns:a16="http://schemas.microsoft.com/office/drawing/2014/main" id="{0042BF9A-D5AA-B434-89C4-E2FBA31AEE6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0822" y="284002"/>
            <a:ext cx="3005593" cy="540689"/>
          </a:xfrm>
          <a:prstGeom prst="rect">
            <a:avLst/>
          </a:prstGeom>
        </p:spPr>
      </p:pic>
      <p:sp>
        <p:nvSpPr>
          <p:cNvPr id="7" name="object 3">
            <a:extLst>
              <a:ext uri="{FF2B5EF4-FFF2-40B4-BE49-F238E27FC236}">
                <a16:creationId xmlns:a16="http://schemas.microsoft.com/office/drawing/2014/main" id="{BF309219-5D43-A797-22BF-57A9516A6E07}"/>
              </a:ext>
            </a:extLst>
          </p:cNvPr>
          <p:cNvSpPr/>
          <p:nvPr/>
        </p:nvSpPr>
        <p:spPr>
          <a:xfrm>
            <a:off x="2178952" y="5638800"/>
            <a:ext cx="5033010" cy="923330"/>
          </a:xfrm>
          <a:custGeom>
            <a:avLst/>
            <a:gdLst/>
            <a:ahLst/>
            <a:cxnLst/>
            <a:rect l="l" t="t" r="r" b="b"/>
            <a:pathLst>
              <a:path w="5012690" h="668020">
                <a:moveTo>
                  <a:pt x="0" y="111251"/>
                </a:moveTo>
                <a:lnTo>
                  <a:pt x="8739" y="67937"/>
                </a:lnTo>
                <a:lnTo>
                  <a:pt x="32575" y="32575"/>
                </a:lnTo>
                <a:lnTo>
                  <a:pt x="67937" y="8739"/>
                </a:lnTo>
                <a:lnTo>
                  <a:pt x="111252" y="0"/>
                </a:lnTo>
                <a:lnTo>
                  <a:pt x="4901184" y="0"/>
                </a:lnTo>
                <a:lnTo>
                  <a:pt x="4944498" y="8739"/>
                </a:lnTo>
                <a:lnTo>
                  <a:pt x="4979860" y="32575"/>
                </a:lnTo>
                <a:lnTo>
                  <a:pt x="5003696" y="67937"/>
                </a:lnTo>
                <a:lnTo>
                  <a:pt x="5012436" y="111251"/>
                </a:lnTo>
                <a:lnTo>
                  <a:pt x="5012436" y="556259"/>
                </a:lnTo>
                <a:lnTo>
                  <a:pt x="5003696" y="599564"/>
                </a:lnTo>
                <a:lnTo>
                  <a:pt x="4979860" y="634926"/>
                </a:lnTo>
                <a:lnTo>
                  <a:pt x="4944498" y="658769"/>
                </a:lnTo>
                <a:lnTo>
                  <a:pt x="4901184" y="667511"/>
                </a:lnTo>
                <a:lnTo>
                  <a:pt x="111252" y="667511"/>
                </a:lnTo>
                <a:lnTo>
                  <a:pt x="67937" y="658769"/>
                </a:lnTo>
                <a:lnTo>
                  <a:pt x="32575" y="634926"/>
                </a:lnTo>
                <a:lnTo>
                  <a:pt x="8739" y="599564"/>
                </a:lnTo>
                <a:lnTo>
                  <a:pt x="0" y="556259"/>
                </a:lnTo>
                <a:lnTo>
                  <a:pt x="0" y="111251"/>
                </a:lnTo>
                <a:close/>
              </a:path>
            </a:pathLst>
          </a:custGeom>
          <a:ln w="28574">
            <a:solidFill>
              <a:srgbClr val="C9D3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TextovéPole 7">
            <a:extLst>
              <a:ext uri="{FF2B5EF4-FFF2-40B4-BE49-F238E27FC236}">
                <a16:creationId xmlns:a16="http://schemas.microsoft.com/office/drawing/2014/main" id="{3AC40E0B-4D1A-8B1B-56C7-6BC45A4D9A1A}"/>
              </a:ext>
            </a:extLst>
          </p:cNvPr>
          <p:cNvSpPr txBox="1"/>
          <p:nvPr/>
        </p:nvSpPr>
        <p:spPr>
          <a:xfrm>
            <a:off x="2362200" y="5791200"/>
            <a:ext cx="4495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>
                <a:solidFill>
                  <a:schemeClr val="accent1">
                    <a:lumMod val="50000"/>
                  </a:schemeClr>
                </a:solidFill>
              </a:rPr>
              <a:t>Povinné přílohy ke stažení na </a:t>
            </a:r>
            <a:r>
              <a:rPr lang="cs-CZ" dirty="0">
                <a:hlinkClick r:id="rId4"/>
              </a:rPr>
              <a:t>https://www.podhurizeleznychhor.cz/optak/</a:t>
            </a:r>
            <a:endParaRPr lang="cs-CZ" dirty="0"/>
          </a:p>
          <a:p>
            <a:r>
              <a:rPr lang="cs-CZ" dirty="0"/>
              <a:t>.</a:t>
            </a:r>
          </a:p>
        </p:txBody>
      </p:sp>
      <p:pic>
        <p:nvPicPr>
          <p:cNvPr id="9" name="Obrázek 8">
            <a:extLst>
              <a:ext uri="{FF2B5EF4-FFF2-40B4-BE49-F238E27FC236}">
                <a16:creationId xmlns:a16="http://schemas.microsoft.com/office/drawing/2014/main" id="{F76329A1-8449-7148-40F7-83C4B737442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211962" y="387811"/>
            <a:ext cx="816935" cy="4328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05660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316083" y="1082249"/>
            <a:ext cx="2348230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95"/>
              </a:spcBef>
            </a:pPr>
            <a:r>
              <a:rPr lang="cs-CZ" spc="-15" dirty="0">
                <a:solidFill>
                  <a:schemeClr val="accent1">
                    <a:lumMod val="50000"/>
                  </a:schemeClr>
                </a:solidFill>
              </a:rPr>
              <a:t>Zaměření výzvy</a:t>
            </a:r>
            <a:endParaRPr spc="-15" dirty="0">
              <a:solidFill>
                <a:schemeClr val="accent1">
                  <a:lumMod val="50000"/>
                </a:schemeClr>
              </a:solidFill>
            </a:endParaRPr>
          </a:p>
        </p:txBody>
      </p:sp>
      <p:grpSp>
        <p:nvGrpSpPr>
          <p:cNvPr id="3" name="object 3"/>
          <p:cNvGrpSpPr/>
          <p:nvPr/>
        </p:nvGrpSpPr>
        <p:grpSpPr>
          <a:xfrm>
            <a:off x="937124" y="1712333"/>
            <a:ext cx="2529205" cy="511175"/>
            <a:chOff x="1005586" y="1919985"/>
            <a:chExt cx="2529205" cy="511175"/>
          </a:xfrm>
        </p:grpSpPr>
        <p:sp>
          <p:nvSpPr>
            <p:cNvPr id="4" name="object 4"/>
            <p:cNvSpPr/>
            <p:nvPr/>
          </p:nvSpPr>
          <p:spPr>
            <a:xfrm>
              <a:off x="1011936" y="1926335"/>
              <a:ext cx="2516505" cy="498475"/>
            </a:xfrm>
            <a:custGeom>
              <a:avLst/>
              <a:gdLst/>
              <a:ahLst/>
              <a:cxnLst/>
              <a:rect l="l" t="t" r="r" b="b"/>
              <a:pathLst>
                <a:path w="2516504" h="498475">
                  <a:moveTo>
                    <a:pt x="2433066" y="0"/>
                  </a:moveTo>
                  <a:lnTo>
                    <a:pt x="83057" y="0"/>
                  </a:lnTo>
                  <a:lnTo>
                    <a:pt x="50727" y="6530"/>
                  </a:lnTo>
                  <a:lnTo>
                    <a:pt x="24326" y="24336"/>
                  </a:lnTo>
                  <a:lnTo>
                    <a:pt x="6527" y="50738"/>
                  </a:lnTo>
                  <a:lnTo>
                    <a:pt x="0" y="83058"/>
                  </a:lnTo>
                  <a:lnTo>
                    <a:pt x="0" y="415289"/>
                  </a:lnTo>
                  <a:lnTo>
                    <a:pt x="6527" y="447609"/>
                  </a:lnTo>
                  <a:lnTo>
                    <a:pt x="24326" y="474011"/>
                  </a:lnTo>
                  <a:lnTo>
                    <a:pt x="50727" y="491817"/>
                  </a:lnTo>
                  <a:lnTo>
                    <a:pt x="83057" y="498348"/>
                  </a:lnTo>
                  <a:lnTo>
                    <a:pt x="2433066" y="498348"/>
                  </a:lnTo>
                  <a:lnTo>
                    <a:pt x="2465385" y="491817"/>
                  </a:lnTo>
                  <a:lnTo>
                    <a:pt x="2491787" y="474011"/>
                  </a:lnTo>
                  <a:lnTo>
                    <a:pt x="2509593" y="447609"/>
                  </a:lnTo>
                  <a:lnTo>
                    <a:pt x="2516124" y="415289"/>
                  </a:lnTo>
                  <a:lnTo>
                    <a:pt x="2516124" y="83058"/>
                  </a:lnTo>
                  <a:lnTo>
                    <a:pt x="2509593" y="50738"/>
                  </a:lnTo>
                  <a:lnTo>
                    <a:pt x="2491787" y="24336"/>
                  </a:lnTo>
                  <a:lnTo>
                    <a:pt x="2465385" y="6530"/>
                  </a:lnTo>
                  <a:lnTo>
                    <a:pt x="2433066" y="0"/>
                  </a:lnTo>
                  <a:close/>
                </a:path>
              </a:pathLst>
            </a:custGeom>
            <a:solidFill>
              <a:srgbClr val="C8D31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1011936" y="1926335"/>
              <a:ext cx="2516505" cy="498475"/>
            </a:xfrm>
            <a:custGeom>
              <a:avLst/>
              <a:gdLst/>
              <a:ahLst/>
              <a:cxnLst/>
              <a:rect l="l" t="t" r="r" b="b"/>
              <a:pathLst>
                <a:path w="2516504" h="498475">
                  <a:moveTo>
                    <a:pt x="0" y="83058"/>
                  </a:moveTo>
                  <a:lnTo>
                    <a:pt x="6527" y="50738"/>
                  </a:lnTo>
                  <a:lnTo>
                    <a:pt x="24326" y="24336"/>
                  </a:lnTo>
                  <a:lnTo>
                    <a:pt x="50727" y="6530"/>
                  </a:lnTo>
                  <a:lnTo>
                    <a:pt x="83057" y="0"/>
                  </a:lnTo>
                  <a:lnTo>
                    <a:pt x="2433066" y="0"/>
                  </a:lnTo>
                  <a:lnTo>
                    <a:pt x="2465385" y="6530"/>
                  </a:lnTo>
                  <a:lnTo>
                    <a:pt x="2491787" y="24336"/>
                  </a:lnTo>
                  <a:lnTo>
                    <a:pt x="2509593" y="50738"/>
                  </a:lnTo>
                  <a:lnTo>
                    <a:pt x="2516124" y="83058"/>
                  </a:lnTo>
                  <a:lnTo>
                    <a:pt x="2516124" y="415289"/>
                  </a:lnTo>
                  <a:lnTo>
                    <a:pt x="2509593" y="447609"/>
                  </a:lnTo>
                  <a:lnTo>
                    <a:pt x="2491787" y="474011"/>
                  </a:lnTo>
                  <a:lnTo>
                    <a:pt x="2465385" y="491817"/>
                  </a:lnTo>
                  <a:lnTo>
                    <a:pt x="2433066" y="498348"/>
                  </a:lnTo>
                  <a:lnTo>
                    <a:pt x="83057" y="498348"/>
                  </a:lnTo>
                  <a:lnTo>
                    <a:pt x="50727" y="491817"/>
                  </a:lnTo>
                  <a:lnTo>
                    <a:pt x="24326" y="474011"/>
                  </a:lnTo>
                  <a:lnTo>
                    <a:pt x="6527" y="447609"/>
                  </a:lnTo>
                  <a:lnTo>
                    <a:pt x="0" y="415289"/>
                  </a:lnTo>
                  <a:lnTo>
                    <a:pt x="0" y="83058"/>
                  </a:lnTo>
                  <a:close/>
                </a:path>
              </a:pathLst>
            </a:custGeom>
            <a:ln w="12700">
              <a:solidFill>
                <a:srgbClr val="C8D317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/>
          <p:cNvSpPr txBox="1"/>
          <p:nvPr/>
        </p:nvSpPr>
        <p:spPr>
          <a:xfrm>
            <a:off x="354457" y="1807661"/>
            <a:ext cx="3884929" cy="2026837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776605">
              <a:lnSpc>
                <a:spcPct val="100000"/>
              </a:lnSpc>
              <a:spcBef>
                <a:spcPts val="105"/>
              </a:spcBef>
            </a:pPr>
            <a:r>
              <a:rPr lang="cs-CZ" sz="2000" spc="-25" dirty="0">
                <a:solidFill>
                  <a:srgbClr val="FFFFFF"/>
                </a:solidFill>
                <a:latin typeface="Calibri Light"/>
                <a:cs typeface="Calibri Light"/>
              </a:rPr>
              <a:t>Podporované</a:t>
            </a:r>
            <a:r>
              <a:rPr lang="cs-CZ" sz="2000" spc="-80" dirty="0">
                <a:solidFill>
                  <a:srgbClr val="FFFFFF"/>
                </a:solidFill>
                <a:latin typeface="Calibri Light"/>
                <a:cs typeface="Calibri Light"/>
              </a:rPr>
              <a:t> </a:t>
            </a:r>
            <a:r>
              <a:rPr lang="cs-CZ" sz="2000" spc="-10" dirty="0">
                <a:solidFill>
                  <a:srgbClr val="FFFFFF"/>
                </a:solidFill>
                <a:latin typeface="Calibri Light"/>
                <a:cs typeface="Calibri Light"/>
              </a:rPr>
              <a:t>aktivity</a:t>
            </a:r>
          </a:p>
          <a:p>
            <a:pPr marL="776605">
              <a:lnSpc>
                <a:spcPct val="100000"/>
              </a:lnSpc>
              <a:spcBef>
                <a:spcPts val="105"/>
              </a:spcBef>
            </a:pPr>
            <a:endParaRPr sz="2000" dirty="0">
              <a:latin typeface="Calibri Light"/>
              <a:cs typeface="Calibri Light"/>
            </a:endParaRPr>
          </a:p>
          <a:p>
            <a:pPr marL="12700" marR="504190">
              <a:lnSpc>
                <a:spcPct val="100000"/>
              </a:lnSpc>
              <a:spcBef>
                <a:spcPts val="1200"/>
              </a:spcBef>
            </a:pPr>
            <a:r>
              <a:rPr sz="1600" spc="-2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Pořízení</a:t>
            </a:r>
            <a:r>
              <a:rPr sz="1600" spc="-5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1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nových</a:t>
            </a:r>
            <a:r>
              <a:rPr sz="1600" spc="-6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2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technologických</a:t>
            </a:r>
            <a:r>
              <a:rPr sz="1600" spc="-6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2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zařízení</a:t>
            </a:r>
            <a:r>
              <a:rPr sz="1600" spc="-5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a </a:t>
            </a:r>
            <a:r>
              <a:rPr sz="1600" spc="-35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2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vybavení</a:t>
            </a:r>
            <a:r>
              <a:rPr sz="1600" spc="-5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1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vedoucí</a:t>
            </a:r>
            <a:r>
              <a:rPr sz="1600" spc="-5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k:</a:t>
            </a:r>
            <a:endParaRPr sz="1600" dirty="0">
              <a:solidFill>
                <a:schemeClr val="accent1">
                  <a:lumMod val="50000"/>
                </a:schemeClr>
              </a:solidFill>
              <a:cs typeface="Calibri Light"/>
            </a:endParaRPr>
          </a:p>
          <a:p>
            <a:pPr marL="469900" indent="-457200">
              <a:lnSpc>
                <a:spcPct val="100000"/>
              </a:lnSpc>
              <a:buAutoNum type="alphaLcParenR"/>
              <a:tabLst>
                <a:tab pos="469265" algn="l"/>
                <a:tab pos="469900" algn="l"/>
              </a:tabLst>
            </a:pPr>
            <a:r>
              <a:rPr sz="1600" spc="-1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robotizaci,</a:t>
            </a:r>
            <a:r>
              <a:rPr sz="160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1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automatizaci,</a:t>
            </a:r>
            <a:r>
              <a:rPr sz="1600" spc="-2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1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digitalizaci</a:t>
            </a:r>
            <a:endParaRPr sz="1600" dirty="0">
              <a:solidFill>
                <a:schemeClr val="accent1">
                  <a:lumMod val="50000"/>
                </a:schemeClr>
              </a:solidFill>
              <a:cs typeface="Calibri Light"/>
            </a:endParaRPr>
          </a:p>
          <a:p>
            <a:pPr marL="469900" indent="-457200">
              <a:lnSpc>
                <a:spcPct val="100000"/>
              </a:lnSpc>
              <a:buAutoNum type="alphaLcParenR"/>
              <a:tabLst>
                <a:tab pos="469265" algn="l"/>
                <a:tab pos="469900" algn="l"/>
              </a:tabLst>
            </a:pPr>
            <a:r>
              <a:rPr sz="1600" spc="-1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web,</a:t>
            </a:r>
            <a:r>
              <a:rPr sz="1600" spc="-5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cloud</a:t>
            </a:r>
            <a:endParaRPr sz="1600" dirty="0">
              <a:solidFill>
                <a:schemeClr val="accent1">
                  <a:lumMod val="50000"/>
                </a:schemeClr>
              </a:solidFill>
              <a:cs typeface="Calibri Light"/>
            </a:endParaRPr>
          </a:p>
          <a:p>
            <a:pPr marL="469900" indent="-457200">
              <a:lnSpc>
                <a:spcPct val="100000"/>
              </a:lnSpc>
              <a:buAutoNum type="alphaLcParenR"/>
              <a:tabLst>
                <a:tab pos="469265" algn="l"/>
                <a:tab pos="469900" algn="l"/>
              </a:tabLst>
            </a:pPr>
            <a:r>
              <a:rPr lang="cs-CZ" sz="1600" spc="-15" noProof="1">
                <a:solidFill>
                  <a:schemeClr val="accent1">
                    <a:lumMod val="50000"/>
                  </a:schemeClr>
                </a:solidFill>
                <a:cs typeface="Calibri Light"/>
              </a:rPr>
              <a:t>komunikační</a:t>
            </a:r>
            <a:r>
              <a:rPr lang="cs-CZ" sz="1600" spc="-5" noProof="1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lang="cs-CZ" sz="1600" spc="-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a </a:t>
            </a:r>
            <a:r>
              <a:rPr sz="1600" spc="-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identifikační</a:t>
            </a:r>
            <a:r>
              <a:rPr sz="1600" spc="-3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1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infrastruktura.</a:t>
            </a:r>
            <a:endParaRPr sz="1600" dirty="0">
              <a:solidFill>
                <a:schemeClr val="accent1">
                  <a:lumMod val="50000"/>
                </a:schemeClr>
              </a:solidFill>
              <a:cs typeface="Calibri Light"/>
            </a:endParaRPr>
          </a:p>
        </p:txBody>
      </p:sp>
      <p:grpSp>
        <p:nvGrpSpPr>
          <p:cNvPr id="7" name="object 7"/>
          <p:cNvGrpSpPr/>
          <p:nvPr/>
        </p:nvGrpSpPr>
        <p:grpSpPr>
          <a:xfrm>
            <a:off x="5308656" y="1718683"/>
            <a:ext cx="2873375" cy="511175"/>
            <a:chOff x="5380990" y="1919985"/>
            <a:chExt cx="2873375" cy="511175"/>
          </a:xfrm>
        </p:grpSpPr>
        <p:sp>
          <p:nvSpPr>
            <p:cNvPr id="8" name="object 8"/>
            <p:cNvSpPr/>
            <p:nvPr/>
          </p:nvSpPr>
          <p:spPr>
            <a:xfrm>
              <a:off x="5387340" y="1926335"/>
              <a:ext cx="2860675" cy="498475"/>
            </a:xfrm>
            <a:custGeom>
              <a:avLst/>
              <a:gdLst/>
              <a:ahLst/>
              <a:cxnLst/>
              <a:rect l="l" t="t" r="r" b="b"/>
              <a:pathLst>
                <a:path w="2860675" h="498475">
                  <a:moveTo>
                    <a:pt x="2777490" y="0"/>
                  </a:moveTo>
                  <a:lnTo>
                    <a:pt x="83058" y="0"/>
                  </a:lnTo>
                  <a:lnTo>
                    <a:pt x="50738" y="6530"/>
                  </a:lnTo>
                  <a:lnTo>
                    <a:pt x="24336" y="24336"/>
                  </a:lnTo>
                  <a:lnTo>
                    <a:pt x="6530" y="50738"/>
                  </a:lnTo>
                  <a:lnTo>
                    <a:pt x="0" y="83058"/>
                  </a:lnTo>
                  <a:lnTo>
                    <a:pt x="0" y="415289"/>
                  </a:lnTo>
                  <a:lnTo>
                    <a:pt x="6530" y="447609"/>
                  </a:lnTo>
                  <a:lnTo>
                    <a:pt x="24336" y="474011"/>
                  </a:lnTo>
                  <a:lnTo>
                    <a:pt x="50738" y="491817"/>
                  </a:lnTo>
                  <a:lnTo>
                    <a:pt x="83058" y="498348"/>
                  </a:lnTo>
                  <a:lnTo>
                    <a:pt x="2777490" y="498348"/>
                  </a:lnTo>
                  <a:lnTo>
                    <a:pt x="2809809" y="491817"/>
                  </a:lnTo>
                  <a:lnTo>
                    <a:pt x="2836211" y="474011"/>
                  </a:lnTo>
                  <a:lnTo>
                    <a:pt x="2854017" y="447609"/>
                  </a:lnTo>
                  <a:lnTo>
                    <a:pt x="2860548" y="415289"/>
                  </a:lnTo>
                  <a:lnTo>
                    <a:pt x="2860548" y="83058"/>
                  </a:lnTo>
                  <a:lnTo>
                    <a:pt x="2854017" y="50738"/>
                  </a:lnTo>
                  <a:lnTo>
                    <a:pt x="2836211" y="24336"/>
                  </a:lnTo>
                  <a:lnTo>
                    <a:pt x="2809809" y="6530"/>
                  </a:lnTo>
                  <a:lnTo>
                    <a:pt x="2777490" y="0"/>
                  </a:lnTo>
                  <a:close/>
                </a:path>
              </a:pathLst>
            </a:custGeom>
            <a:solidFill>
              <a:srgbClr val="FF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5387340" y="1926335"/>
              <a:ext cx="2860675" cy="498475"/>
            </a:xfrm>
            <a:custGeom>
              <a:avLst/>
              <a:gdLst/>
              <a:ahLst/>
              <a:cxnLst/>
              <a:rect l="l" t="t" r="r" b="b"/>
              <a:pathLst>
                <a:path w="2860675" h="498475">
                  <a:moveTo>
                    <a:pt x="0" y="83058"/>
                  </a:moveTo>
                  <a:lnTo>
                    <a:pt x="6530" y="50738"/>
                  </a:lnTo>
                  <a:lnTo>
                    <a:pt x="24336" y="24336"/>
                  </a:lnTo>
                  <a:lnTo>
                    <a:pt x="50738" y="6530"/>
                  </a:lnTo>
                  <a:lnTo>
                    <a:pt x="83058" y="0"/>
                  </a:lnTo>
                  <a:lnTo>
                    <a:pt x="2777490" y="0"/>
                  </a:lnTo>
                  <a:lnTo>
                    <a:pt x="2809809" y="6530"/>
                  </a:lnTo>
                  <a:lnTo>
                    <a:pt x="2836211" y="24336"/>
                  </a:lnTo>
                  <a:lnTo>
                    <a:pt x="2854017" y="50738"/>
                  </a:lnTo>
                  <a:lnTo>
                    <a:pt x="2860548" y="83058"/>
                  </a:lnTo>
                  <a:lnTo>
                    <a:pt x="2860548" y="415289"/>
                  </a:lnTo>
                  <a:lnTo>
                    <a:pt x="2854017" y="447609"/>
                  </a:lnTo>
                  <a:lnTo>
                    <a:pt x="2836211" y="474011"/>
                  </a:lnTo>
                  <a:lnTo>
                    <a:pt x="2809809" y="491817"/>
                  </a:lnTo>
                  <a:lnTo>
                    <a:pt x="2777490" y="498348"/>
                  </a:lnTo>
                  <a:lnTo>
                    <a:pt x="83058" y="498348"/>
                  </a:lnTo>
                  <a:lnTo>
                    <a:pt x="50738" y="491817"/>
                  </a:lnTo>
                  <a:lnTo>
                    <a:pt x="24336" y="474011"/>
                  </a:lnTo>
                  <a:lnTo>
                    <a:pt x="6530" y="447609"/>
                  </a:lnTo>
                  <a:lnTo>
                    <a:pt x="0" y="415289"/>
                  </a:lnTo>
                  <a:lnTo>
                    <a:pt x="0" y="83058"/>
                  </a:lnTo>
                  <a:close/>
                </a:path>
              </a:pathLst>
            </a:custGeom>
            <a:ln w="12699">
              <a:solidFill>
                <a:srgbClr val="87396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0" name="object 10"/>
          <p:cNvSpPr txBox="1"/>
          <p:nvPr/>
        </p:nvSpPr>
        <p:spPr>
          <a:xfrm>
            <a:off x="4385180" y="1795824"/>
            <a:ext cx="4276090" cy="461805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196975">
              <a:lnSpc>
                <a:spcPct val="100000"/>
              </a:lnSpc>
              <a:spcBef>
                <a:spcPts val="105"/>
              </a:spcBef>
            </a:pPr>
            <a:r>
              <a:rPr lang="cs-CZ" sz="2000" spc="-25" dirty="0">
                <a:solidFill>
                  <a:srgbClr val="FFFFFF"/>
                </a:solidFill>
                <a:latin typeface="Calibri Light"/>
                <a:cs typeface="Calibri Light"/>
              </a:rPr>
              <a:t>Nepodporované</a:t>
            </a:r>
            <a:r>
              <a:rPr lang="cs-CZ" sz="2000" spc="-60" dirty="0">
                <a:solidFill>
                  <a:srgbClr val="FFFFFF"/>
                </a:solidFill>
                <a:latin typeface="Calibri Light"/>
                <a:cs typeface="Calibri Light"/>
              </a:rPr>
              <a:t> </a:t>
            </a:r>
            <a:r>
              <a:rPr lang="cs-CZ" sz="2000" spc="-10" dirty="0">
                <a:solidFill>
                  <a:srgbClr val="FFFFFF"/>
                </a:solidFill>
                <a:latin typeface="Calibri Light"/>
                <a:cs typeface="Calibri Light"/>
              </a:rPr>
              <a:t>aktivity</a:t>
            </a:r>
          </a:p>
          <a:p>
            <a:pPr marL="1196975">
              <a:lnSpc>
                <a:spcPct val="100000"/>
              </a:lnSpc>
              <a:spcBef>
                <a:spcPts val="105"/>
              </a:spcBef>
            </a:pPr>
            <a:endParaRPr sz="2000" dirty="0">
              <a:latin typeface="Calibri Light"/>
              <a:cs typeface="Calibri Light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1700" dirty="0">
              <a:cs typeface="Calibri Light"/>
            </a:endParaRPr>
          </a:p>
          <a:p>
            <a:pPr marL="269875" indent="-257810">
              <a:lnSpc>
                <a:spcPts val="1835"/>
              </a:lnSpc>
              <a:buAutoNum type="alphaLcParenR"/>
              <a:tabLst>
                <a:tab pos="270510" algn="l"/>
              </a:tabLst>
            </a:pPr>
            <a:r>
              <a:rPr sz="1600" spc="-1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Stavební</a:t>
            </a:r>
            <a:r>
              <a:rPr sz="1600" spc="-3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1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práce</a:t>
            </a:r>
            <a:endParaRPr sz="1600" dirty="0">
              <a:solidFill>
                <a:schemeClr val="accent1">
                  <a:lumMod val="50000"/>
                </a:schemeClr>
              </a:solidFill>
              <a:cs typeface="Calibri Light"/>
            </a:endParaRPr>
          </a:p>
          <a:p>
            <a:pPr marL="269875" indent="-257810">
              <a:lnSpc>
                <a:spcPts val="1630"/>
              </a:lnSpc>
              <a:buAutoNum type="alphaLcParenR"/>
              <a:tabLst>
                <a:tab pos="270510" algn="l"/>
              </a:tabLst>
            </a:pPr>
            <a:r>
              <a:rPr sz="1600" spc="-2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Prostá</a:t>
            </a:r>
            <a:r>
              <a:rPr sz="1600" spc="-1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obnova </a:t>
            </a:r>
            <a:r>
              <a:rPr sz="1600" spc="-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majetku.</a:t>
            </a:r>
            <a:endParaRPr sz="1600" dirty="0">
              <a:solidFill>
                <a:schemeClr val="accent1">
                  <a:lumMod val="50000"/>
                </a:schemeClr>
              </a:solidFill>
              <a:cs typeface="Calibri Light"/>
            </a:endParaRPr>
          </a:p>
          <a:p>
            <a:pPr marL="269875" marR="283845" indent="-257810">
              <a:lnSpc>
                <a:spcPts val="1630"/>
              </a:lnSpc>
              <a:spcBef>
                <a:spcPts val="195"/>
              </a:spcBef>
              <a:buAutoNum type="alphaLcParenR"/>
              <a:tabLst>
                <a:tab pos="270510" algn="l"/>
              </a:tabLst>
            </a:pPr>
            <a:r>
              <a:rPr sz="1600" spc="-1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Pořízení kolových</a:t>
            </a:r>
            <a:r>
              <a:rPr sz="1600" spc="-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a</a:t>
            </a:r>
            <a:r>
              <a:rPr sz="1600" spc="-1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pásových </a:t>
            </a:r>
            <a:r>
              <a:rPr sz="1600" spc="-1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vozidel/strojů </a:t>
            </a:r>
            <a:r>
              <a:rPr sz="1600" spc="-37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včetně</a:t>
            </a:r>
            <a:r>
              <a:rPr sz="160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příslušenství.</a:t>
            </a:r>
            <a:endParaRPr sz="1600" dirty="0">
              <a:solidFill>
                <a:schemeClr val="accent1">
                  <a:lumMod val="50000"/>
                </a:schemeClr>
              </a:solidFill>
              <a:cs typeface="Calibri Light"/>
            </a:endParaRPr>
          </a:p>
          <a:p>
            <a:pPr marL="269875" indent="-257810">
              <a:lnSpc>
                <a:spcPts val="1445"/>
              </a:lnSpc>
              <a:buAutoNum type="alphaLcParenR"/>
              <a:tabLst>
                <a:tab pos="270510" algn="l"/>
              </a:tabLst>
            </a:pPr>
            <a:r>
              <a:rPr sz="1600" spc="-1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Pořízení </a:t>
            </a:r>
            <a:r>
              <a:rPr sz="1600" spc="-1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kancelářského</a:t>
            </a:r>
            <a:r>
              <a:rPr sz="1600" spc="-2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nábytku</a:t>
            </a:r>
            <a:r>
              <a:rPr sz="1600" spc="-2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a </a:t>
            </a:r>
            <a:r>
              <a:rPr sz="1600" spc="-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vybavení,</a:t>
            </a:r>
            <a:endParaRPr sz="1600" dirty="0">
              <a:solidFill>
                <a:schemeClr val="accent1">
                  <a:lumMod val="50000"/>
                </a:schemeClr>
              </a:solidFill>
              <a:cs typeface="Calibri Light"/>
            </a:endParaRPr>
          </a:p>
          <a:p>
            <a:pPr marL="269875">
              <a:lnSpc>
                <a:spcPts val="1635"/>
              </a:lnSpc>
            </a:pPr>
            <a:r>
              <a:rPr sz="1600" spc="-1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regálů.</a:t>
            </a:r>
            <a:endParaRPr sz="1600" dirty="0">
              <a:solidFill>
                <a:schemeClr val="accent1">
                  <a:lumMod val="50000"/>
                </a:schemeClr>
              </a:solidFill>
              <a:cs typeface="Calibri Light"/>
            </a:endParaRPr>
          </a:p>
          <a:p>
            <a:pPr marL="269875" indent="-257810">
              <a:lnSpc>
                <a:spcPts val="1630"/>
              </a:lnSpc>
              <a:buAutoNum type="alphaLcParenR" startAt="5"/>
              <a:tabLst>
                <a:tab pos="270510" algn="l"/>
              </a:tabLst>
            </a:pPr>
            <a:r>
              <a:rPr sz="1600" spc="-1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Pořízení</a:t>
            </a:r>
            <a:r>
              <a:rPr sz="1600" spc="-1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repasovaných</a:t>
            </a:r>
            <a:r>
              <a:rPr sz="1600" spc="-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1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strojů</a:t>
            </a:r>
            <a:r>
              <a:rPr sz="1600" spc="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a </a:t>
            </a:r>
            <a:r>
              <a:rPr sz="1600" spc="-1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zařízení.</a:t>
            </a:r>
            <a:endParaRPr sz="1600" dirty="0">
              <a:solidFill>
                <a:schemeClr val="accent1">
                  <a:lumMod val="50000"/>
                </a:schemeClr>
              </a:solidFill>
              <a:cs typeface="Calibri Light"/>
            </a:endParaRPr>
          </a:p>
          <a:p>
            <a:pPr marL="269875" indent="-257810">
              <a:lnSpc>
                <a:spcPts val="1630"/>
              </a:lnSpc>
              <a:buAutoNum type="alphaLcParenR" startAt="5"/>
              <a:tabLst>
                <a:tab pos="269875" algn="l"/>
                <a:tab pos="270510" algn="l"/>
              </a:tabLst>
            </a:pPr>
            <a:r>
              <a:rPr sz="1600" spc="-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Aktivace.</a:t>
            </a:r>
            <a:endParaRPr sz="1600" dirty="0">
              <a:solidFill>
                <a:schemeClr val="accent1">
                  <a:lumMod val="50000"/>
                </a:schemeClr>
              </a:solidFill>
              <a:cs typeface="Calibri Light"/>
            </a:endParaRPr>
          </a:p>
          <a:p>
            <a:pPr marL="269875" indent="-257810">
              <a:lnSpc>
                <a:spcPts val="1630"/>
              </a:lnSpc>
              <a:buAutoNum type="alphaLcParenR" startAt="5"/>
              <a:tabLst>
                <a:tab pos="270510" algn="l"/>
              </a:tabLst>
            </a:pPr>
            <a:r>
              <a:rPr sz="1600" spc="-1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Marketingové </a:t>
            </a:r>
            <a:r>
              <a:rPr sz="1600" spc="-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aktivity (reklamní</a:t>
            </a:r>
            <a:r>
              <a:rPr sz="1600" spc="-1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předměty).</a:t>
            </a:r>
          </a:p>
          <a:p>
            <a:pPr marL="269875" indent="-257810">
              <a:lnSpc>
                <a:spcPts val="1630"/>
              </a:lnSpc>
              <a:buAutoNum type="alphaLcParenR" startAt="5"/>
              <a:tabLst>
                <a:tab pos="270510" algn="l"/>
              </a:tabLst>
            </a:pPr>
            <a:r>
              <a:rPr sz="1600" spc="-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Aktivity</a:t>
            </a:r>
            <a:r>
              <a:rPr sz="1600" spc="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související</a:t>
            </a:r>
            <a:r>
              <a:rPr sz="1600" spc="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s</a:t>
            </a:r>
            <a:r>
              <a:rPr sz="1600" spc="-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těžbou</a:t>
            </a:r>
            <a:r>
              <a:rPr sz="1600" spc="1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kryptoměn.</a:t>
            </a:r>
            <a:endParaRPr sz="1600" dirty="0">
              <a:solidFill>
                <a:schemeClr val="accent1">
                  <a:lumMod val="50000"/>
                </a:schemeClr>
              </a:solidFill>
              <a:cs typeface="Calibri Light"/>
            </a:endParaRPr>
          </a:p>
          <a:p>
            <a:pPr marL="269875" indent="-257810">
              <a:lnSpc>
                <a:spcPts val="1630"/>
              </a:lnSpc>
              <a:buAutoNum type="alphaLcParenR" startAt="5"/>
              <a:tabLst>
                <a:tab pos="269875" algn="l"/>
                <a:tab pos="270510" algn="l"/>
              </a:tabLst>
            </a:pPr>
            <a:r>
              <a:rPr sz="1600" spc="-1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Certifikace</a:t>
            </a:r>
            <a:r>
              <a:rPr sz="160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společnosti/procesů/zaměstnanců.</a:t>
            </a:r>
            <a:endParaRPr sz="1600" dirty="0">
              <a:solidFill>
                <a:schemeClr val="accent1">
                  <a:lumMod val="50000"/>
                </a:schemeClr>
              </a:solidFill>
              <a:cs typeface="Calibri Light"/>
            </a:endParaRPr>
          </a:p>
          <a:p>
            <a:pPr marL="269875" indent="-257810">
              <a:lnSpc>
                <a:spcPts val="1635"/>
              </a:lnSpc>
              <a:buAutoNum type="alphaLcParenR" startAt="5"/>
              <a:tabLst>
                <a:tab pos="269875" algn="l"/>
                <a:tab pos="270510" algn="l"/>
              </a:tabLst>
            </a:pPr>
            <a:r>
              <a:rPr sz="1600" spc="-1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Projekty</a:t>
            </a:r>
            <a:r>
              <a:rPr sz="1600" spc="-3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bez</a:t>
            </a:r>
            <a:r>
              <a:rPr sz="1600" spc="-1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významného</a:t>
            </a:r>
            <a:r>
              <a:rPr sz="1600" spc="-1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zvýšení</a:t>
            </a:r>
            <a:endParaRPr sz="1600" dirty="0">
              <a:solidFill>
                <a:schemeClr val="accent1">
                  <a:lumMod val="50000"/>
                </a:schemeClr>
              </a:solidFill>
              <a:cs typeface="Calibri Light"/>
            </a:endParaRPr>
          </a:p>
          <a:p>
            <a:pPr marL="269875" marR="43815">
              <a:lnSpc>
                <a:spcPct val="80000"/>
              </a:lnSpc>
              <a:spcBef>
                <a:spcPts val="204"/>
              </a:spcBef>
            </a:pPr>
            <a:r>
              <a:rPr sz="1600" spc="-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funkcionality </a:t>
            </a:r>
            <a:r>
              <a:rPr sz="1600" spc="-1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(pořizovaný</a:t>
            </a:r>
            <a:r>
              <a:rPr sz="1600" spc="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SW</a:t>
            </a:r>
            <a:r>
              <a:rPr sz="160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musí</a:t>
            </a:r>
            <a:r>
              <a:rPr sz="1600" spc="-1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pro </a:t>
            </a:r>
            <a:r>
              <a:rPr sz="160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podnik </a:t>
            </a:r>
            <a:r>
              <a:rPr sz="1600" spc="-37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přinášet </a:t>
            </a:r>
            <a:r>
              <a:rPr sz="1600" spc="-1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nové</a:t>
            </a:r>
            <a:r>
              <a:rPr sz="1600" spc="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funkcionality</a:t>
            </a:r>
            <a:r>
              <a:rPr sz="1600" spc="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1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oproti</a:t>
            </a:r>
            <a:endParaRPr sz="1600" dirty="0">
              <a:solidFill>
                <a:schemeClr val="accent1">
                  <a:lumMod val="50000"/>
                </a:schemeClr>
              </a:solidFill>
              <a:cs typeface="Calibri Light"/>
            </a:endParaRPr>
          </a:p>
          <a:p>
            <a:pPr marL="269875">
              <a:lnSpc>
                <a:spcPts val="1430"/>
              </a:lnSpc>
            </a:pPr>
            <a:r>
              <a:rPr sz="1600" spc="-1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stávajícímu).</a:t>
            </a:r>
            <a:endParaRPr sz="1600" dirty="0">
              <a:solidFill>
                <a:schemeClr val="accent1">
                  <a:lumMod val="50000"/>
                </a:schemeClr>
              </a:solidFill>
              <a:cs typeface="Calibri Light"/>
            </a:endParaRPr>
          </a:p>
          <a:p>
            <a:pPr marL="269875" marR="42545" indent="-257810">
              <a:lnSpc>
                <a:spcPct val="80000"/>
              </a:lnSpc>
              <a:spcBef>
                <a:spcPts val="204"/>
              </a:spcBef>
              <a:buAutoNum type="alphaLcParenR" startAt="11"/>
              <a:tabLst>
                <a:tab pos="270510" algn="l"/>
              </a:tabLst>
            </a:pPr>
            <a:r>
              <a:rPr sz="1600" spc="-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Opatření </a:t>
            </a:r>
            <a:r>
              <a:rPr sz="1600" spc="-1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provozovatele </a:t>
            </a:r>
            <a:r>
              <a:rPr sz="1600" spc="-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stacionárního </a:t>
            </a:r>
            <a:r>
              <a:rPr sz="1600" spc="-1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zařízení </a:t>
            </a:r>
            <a:r>
              <a:rPr sz="1600" spc="-37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v</a:t>
            </a:r>
            <a:r>
              <a:rPr sz="1600" spc="-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ČR,</a:t>
            </a:r>
            <a:r>
              <a:rPr sz="1600" spc="-2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1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které</a:t>
            </a:r>
            <a:r>
              <a:rPr sz="160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1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vedou</a:t>
            </a:r>
            <a:r>
              <a:rPr sz="1600" spc="-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3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ke</a:t>
            </a:r>
            <a:r>
              <a:rPr sz="1600" spc="-1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snížení </a:t>
            </a:r>
            <a:r>
              <a:rPr sz="1600" spc="-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emisí</a:t>
            </a:r>
            <a:endParaRPr sz="1600" dirty="0">
              <a:solidFill>
                <a:schemeClr val="accent1">
                  <a:lumMod val="50000"/>
                </a:schemeClr>
              </a:solidFill>
              <a:cs typeface="Calibri Light"/>
            </a:endParaRPr>
          </a:p>
          <a:p>
            <a:pPr marL="269875">
              <a:lnSpc>
                <a:spcPts val="1630"/>
              </a:lnSpc>
            </a:pPr>
            <a:r>
              <a:rPr sz="1600" spc="-1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skleníkových</a:t>
            </a:r>
            <a:r>
              <a:rPr sz="1600" spc="-3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plynů.</a:t>
            </a:r>
          </a:p>
        </p:txBody>
      </p:sp>
      <p:sp>
        <p:nvSpPr>
          <p:cNvPr id="12" name="object 12"/>
          <p:cNvSpPr/>
          <p:nvPr/>
        </p:nvSpPr>
        <p:spPr>
          <a:xfrm>
            <a:off x="488441" y="4264914"/>
            <a:ext cx="3750945" cy="2162810"/>
          </a:xfrm>
          <a:custGeom>
            <a:avLst/>
            <a:gdLst/>
            <a:ahLst/>
            <a:cxnLst/>
            <a:rect l="l" t="t" r="r" b="b"/>
            <a:pathLst>
              <a:path w="3750945" h="2162810">
                <a:moveTo>
                  <a:pt x="0" y="360425"/>
                </a:moveTo>
                <a:lnTo>
                  <a:pt x="3290" y="311528"/>
                </a:lnTo>
                <a:lnTo>
                  <a:pt x="12874" y="264627"/>
                </a:lnTo>
                <a:lnTo>
                  <a:pt x="28323" y="220152"/>
                </a:lnTo>
                <a:lnTo>
                  <a:pt x="49208" y="178533"/>
                </a:lnTo>
                <a:lnTo>
                  <a:pt x="75099" y="140201"/>
                </a:lnTo>
                <a:lnTo>
                  <a:pt x="105567" y="105584"/>
                </a:lnTo>
                <a:lnTo>
                  <a:pt x="140182" y="75114"/>
                </a:lnTo>
                <a:lnTo>
                  <a:pt x="178514" y="49219"/>
                </a:lnTo>
                <a:lnTo>
                  <a:pt x="220136" y="28330"/>
                </a:lnTo>
                <a:lnTo>
                  <a:pt x="264617" y="12878"/>
                </a:lnTo>
                <a:lnTo>
                  <a:pt x="311527" y="3291"/>
                </a:lnTo>
                <a:lnTo>
                  <a:pt x="360438" y="0"/>
                </a:lnTo>
                <a:lnTo>
                  <a:pt x="3390138" y="0"/>
                </a:lnTo>
                <a:lnTo>
                  <a:pt x="3439035" y="3291"/>
                </a:lnTo>
                <a:lnTo>
                  <a:pt x="3485936" y="12878"/>
                </a:lnTo>
                <a:lnTo>
                  <a:pt x="3530411" y="28330"/>
                </a:lnTo>
                <a:lnTo>
                  <a:pt x="3572030" y="49219"/>
                </a:lnTo>
                <a:lnTo>
                  <a:pt x="3610362" y="75114"/>
                </a:lnTo>
                <a:lnTo>
                  <a:pt x="3644979" y="105584"/>
                </a:lnTo>
                <a:lnTo>
                  <a:pt x="3675449" y="140201"/>
                </a:lnTo>
                <a:lnTo>
                  <a:pt x="3701344" y="178533"/>
                </a:lnTo>
                <a:lnTo>
                  <a:pt x="3722233" y="220152"/>
                </a:lnTo>
                <a:lnTo>
                  <a:pt x="3737685" y="264627"/>
                </a:lnTo>
                <a:lnTo>
                  <a:pt x="3747272" y="311528"/>
                </a:lnTo>
                <a:lnTo>
                  <a:pt x="3750564" y="360425"/>
                </a:lnTo>
                <a:lnTo>
                  <a:pt x="3750564" y="1802117"/>
                </a:lnTo>
                <a:lnTo>
                  <a:pt x="3747272" y="1851028"/>
                </a:lnTo>
                <a:lnTo>
                  <a:pt x="3737685" y="1897938"/>
                </a:lnTo>
                <a:lnTo>
                  <a:pt x="3722233" y="1942419"/>
                </a:lnTo>
                <a:lnTo>
                  <a:pt x="3701344" y="1984041"/>
                </a:lnTo>
                <a:lnTo>
                  <a:pt x="3675449" y="2022373"/>
                </a:lnTo>
                <a:lnTo>
                  <a:pt x="3644979" y="2056988"/>
                </a:lnTo>
                <a:lnTo>
                  <a:pt x="3610362" y="2087456"/>
                </a:lnTo>
                <a:lnTo>
                  <a:pt x="3572030" y="2113347"/>
                </a:lnTo>
                <a:lnTo>
                  <a:pt x="3530411" y="2134232"/>
                </a:lnTo>
                <a:lnTo>
                  <a:pt x="3485936" y="2149681"/>
                </a:lnTo>
                <a:lnTo>
                  <a:pt x="3439035" y="2159265"/>
                </a:lnTo>
                <a:lnTo>
                  <a:pt x="3390138" y="2162556"/>
                </a:lnTo>
                <a:lnTo>
                  <a:pt x="360438" y="2162556"/>
                </a:lnTo>
                <a:lnTo>
                  <a:pt x="311527" y="2159265"/>
                </a:lnTo>
                <a:lnTo>
                  <a:pt x="264617" y="2149681"/>
                </a:lnTo>
                <a:lnTo>
                  <a:pt x="220136" y="2134232"/>
                </a:lnTo>
                <a:lnTo>
                  <a:pt x="178514" y="2113347"/>
                </a:lnTo>
                <a:lnTo>
                  <a:pt x="140182" y="2087456"/>
                </a:lnTo>
                <a:lnTo>
                  <a:pt x="105567" y="2056988"/>
                </a:lnTo>
                <a:lnTo>
                  <a:pt x="75099" y="2022373"/>
                </a:lnTo>
                <a:lnTo>
                  <a:pt x="49208" y="1984041"/>
                </a:lnTo>
                <a:lnTo>
                  <a:pt x="28323" y="1942419"/>
                </a:lnTo>
                <a:lnTo>
                  <a:pt x="12874" y="1897938"/>
                </a:lnTo>
                <a:lnTo>
                  <a:pt x="3290" y="1851028"/>
                </a:lnTo>
                <a:lnTo>
                  <a:pt x="0" y="1802117"/>
                </a:lnTo>
                <a:lnTo>
                  <a:pt x="0" y="360425"/>
                </a:lnTo>
                <a:close/>
              </a:path>
            </a:pathLst>
          </a:custGeom>
          <a:ln w="28575">
            <a:solidFill>
              <a:srgbClr val="C9D3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 txBox="1"/>
          <p:nvPr/>
        </p:nvSpPr>
        <p:spPr>
          <a:xfrm>
            <a:off x="903833" y="4329506"/>
            <a:ext cx="3067050" cy="185547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solidFill>
                  <a:schemeClr val="accent1">
                    <a:lumMod val="50000"/>
                  </a:schemeClr>
                </a:solidFill>
                <a:latin typeface="Calibri Light"/>
                <a:cs typeface="Calibri Light"/>
              </a:rPr>
              <a:t>Mu</a:t>
            </a:r>
            <a:r>
              <a:rPr sz="1200" spc="-15" dirty="0">
                <a:solidFill>
                  <a:schemeClr val="accent1">
                    <a:lumMod val="50000"/>
                  </a:schemeClr>
                </a:solidFill>
                <a:latin typeface="Calibri Light"/>
                <a:cs typeface="Calibri Light"/>
              </a:rPr>
              <a:t>s</a:t>
            </a:r>
            <a:r>
              <a:rPr sz="1200" dirty="0">
                <a:solidFill>
                  <a:schemeClr val="accent1">
                    <a:lumMod val="50000"/>
                  </a:schemeClr>
                </a:solidFill>
                <a:latin typeface="Calibri Light"/>
                <a:cs typeface="Calibri Light"/>
              </a:rPr>
              <a:t>í</a:t>
            </a:r>
            <a:r>
              <a:rPr sz="1200" spc="-45" dirty="0">
                <a:solidFill>
                  <a:schemeClr val="accent1">
                    <a:lumMod val="50000"/>
                  </a:schemeClr>
                </a:solidFill>
                <a:latin typeface="Calibri Light"/>
                <a:cs typeface="Calibri Light"/>
              </a:rPr>
              <a:t> </a:t>
            </a:r>
            <a:r>
              <a:rPr sz="1200" dirty="0">
                <a:solidFill>
                  <a:schemeClr val="accent1">
                    <a:lumMod val="50000"/>
                  </a:schemeClr>
                </a:solidFill>
                <a:latin typeface="Calibri Light"/>
                <a:cs typeface="Calibri Light"/>
              </a:rPr>
              <a:t>se</a:t>
            </a:r>
            <a:r>
              <a:rPr sz="1200" spc="-40" dirty="0">
                <a:solidFill>
                  <a:schemeClr val="accent1">
                    <a:lumMod val="50000"/>
                  </a:schemeClr>
                </a:solidFill>
                <a:latin typeface="Calibri Light"/>
                <a:cs typeface="Calibri Light"/>
              </a:rPr>
              <a:t> </a:t>
            </a:r>
            <a:r>
              <a:rPr sz="1200" spc="10" dirty="0">
                <a:solidFill>
                  <a:schemeClr val="accent1">
                    <a:lumMod val="50000"/>
                  </a:schemeClr>
                </a:solidFill>
                <a:latin typeface="Calibri Light"/>
                <a:cs typeface="Calibri Light"/>
              </a:rPr>
              <a:t>j</a:t>
            </a:r>
            <a:r>
              <a:rPr sz="1200" dirty="0">
                <a:solidFill>
                  <a:schemeClr val="accent1">
                    <a:lumMod val="50000"/>
                  </a:schemeClr>
                </a:solidFill>
                <a:latin typeface="Calibri Light"/>
                <a:cs typeface="Calibri Light"/>
              </a:rPr>
              <a:t>ed</a:t>
            </a:r>
            <a:r>
              <a:rPr sz="1200" spc="-15" dirty="0">
                <a:solidFill>
                  <a:schemeClr val="accent1">
                    <a:lumMod val="50000"/>
                  </a:schemeClr>
                </a:solidFill>
                <a:latin typeface="Calibri Light"/>
                <a:cs typeface="Calibri Light"/>
              </a:rPr>
              <a:t>n</a:t>
            </a:r>
            <a:r>
              <a:rPr sz="1200" spc="-30" dirty="0">
                <a:solidFill>
                  <a:schemeClr val="accent1">
                    <a:lumMod val="50000"/>
                  </a:schemeClr>
                </a:solidFill>
                <a:latin typeface="Calibri Light"/>
                <a:cs typeface="Calibri Light"/>
              </a:rPr>
              <a:t>a</a:t>
            </a:r>
            <a:r>
              <a:rPr sz="1200" dirty="0">
                <a:solidFill>
                  <a:schemeClr val="accent1">
                    <a:lumMod val="50000"/>
                  </a:schemeClr>
                </a:solidFill>
                <a:latin typeface="Calibri Light"/>
                <a:cs typeface="Calibri Light"/>
              </a:rPr>
              <a:t>t</a:t>
            </a:r>
            <a:r>
              <a:rPr sz="1200" spc="-55" dirty="0">
                <a:solidFill>
                  <a:schemeClr val="accent1">
                    <a:lumMod val="50000"/>
                  </a:schemeClr>
                </a:solidFill>
                <a:latin typeface="Calibri Light"/>
                <a:cs typeface="Calibri Light"/>
              </a:rPr>
              <a:t> </a:t>
            </a:r>
            <a:r>
              <a:rPr sz="1200" dirty="0">
                <a:solidFill>
                  <a:schemeClr val="accent1">
                    <a:lumMod val="50000"/>
                  </a:schemeClr>
                </a:solidFill>
                <a:latin typeface="Calibri Light"/>
                <a:cs typeface="Calibri Light"/>
              </a:rPr>
              <a:t>o</a:t>
            </a:r>
            <a:r>
              <a:rPr sz="1200" spc="-25" dirty="0">
                <a:solidFill>
                  <a:schemeClr val="accent1">
                    <a:lumMod val="50000"/>
                  </a:schemeClr>
                </a:solidFill>
                <a:latin typeface="Calibri Light"/>
                <a:cs typeface="Calibri Light"/>
              </a:rPr>
              <a:t> </a:t>
            </a:r>
            <a:r>
              <a:rPr sz="1200" spc="5" dirty="0">
                <a:solidFill>
                  <a:schemeClr val="accent1">
                    <a:lumMod val="50000"/>
                  </a:schemeClr>
                </a:solidFill>
                <a:latin typeface="Calibri Light"/>
                <a:cs typeface="Calibri Light"/>
              </a:rPr>
              <a:t>v</a:t>
            </a:r>
            <a:r>
              <a:rPr sz="1200" dirty="0">
                <a:solidFill>
                  <a:schemeClr val="accent1">
                    <a:lumMod val="50000"/>
                  </a:schemeClr>
                </a:solidFill>
                <a:latin typeface="Calibri Light"/>
                <a:cs typeface="Calibri Light"/>
              </a:rPr>
              <a:t>ý</a:t>
            </a:r>
            <a:r>
              <a:rPr sz="1200" spc="-35" dirty="0">
                <a:solidFill>
                  <a:schemeClr val="accent1">
                    <a:lumMod val="50000"/>
                  </a:schemeClr>
                </a:solidFill>
                <a:latin typeface="Calibri Light"/>
                <a:cs typeface="Calibri Light"/>
              </a:rPr>
              <a:t>r</a:t>
            </a:r>
            <a:r>
              <a:rPr sz="1200" spc="-15" dirty="0">
                <a:solidFill>
                  <a:schemeClr val="accent1">
                    <a:lumMod val="50000"/>
                  </a:schemeClr>
                </a:solidFill>
                <a:latin typeface="Calibri Light"/>
                <a:cs typeface="Calibri Light"/>
              </a:rPr>
              <a:t>a</a:t>
            </a:r>
            <a:r>
              <a:rPr sz="1200" spc="-20" dirty="0">
                <a:solidFill>
                  <a:schemeClr val="accent1">
                    <a:lumMod val="50000"/>
                  </a:schemeClr>
                </a:solidFill>
                <a:latin typeface="Calibri Light"/>
                <a:cs typeface="Calibri Light"/>
              </a:rPr>
              <a:t>z</a:t>
            </a:r>
            <a:r>
              <a:rPr sz="1200" spc="-15" dirty="0">
                <a:solidFill>
                  <a:schemeClr val="accent1">
                    <a:lumMod val="50000"/>
                  </a:schemeClr>
                </a:solidFill>
                <a:latin typeface="Calibri Light"/>
                <a:cs typeface="Calibri Light"/>
              </a:rPr>
              <a:t>n</a:t>
            </a:r>
            <a:r>
              <a:rPr sz="1200" dirty="0">
                <a:solidFill>
                  <a:schemeClr val="accent1">
                    <a:lumMod val="50000"/>
                  </a:schemeClr>
                </a:solidFill>
                <a:latin typeface="Calibri Light"/>
                <a:cs typeface="Calibri Light"/>
              </a:rPr>
              <a:t>ý</a:t>
            </a:r>
            <a:r>
              <a:rPr sz="1200" spc="-45" dirty="0">
                <a:solidFill>
                  <a:schemeClr val="accent1">
                    <a:lumMod val="50000"/>
                  </a:schemeClr>
                </a:solidFill>
                <a:latin typeface="Calibri Light"/>
                <a:cs typeface="Calibri Light"/>
              </a:rPr>
              <a:t> </a:t>
            </a:r>
            <a:r>
              <a:rPr sz="1200" dirty="0">
                <a:solidFill>
                  <a:schemeClr val="accent1">
                    <a:lumMod val="50000"/>
                  </a:schemeClr>
                </a:solidFill>
                <a:latin typeface="Calibri Light"/>
                <a:cs typeface="Calibri Light"/>
              </a:rPr>
              <a:t>p</a:t>
            </a:r>
            <a:r>
              <a:rPr sz="1200" spc="-5" dirty="0">
                <a:solidFill>
                  <a:schemeClr val="accent1">
                    <a:lumMod val="50000"/>
                  </a:schemeClr>
                </a:solidFill>
                <a:latin typeface="Calibri Light"/>
                <a:cs typeface="Calibri Light"/>
              </a:rPr>
              <a:t>o</a:t>
            </a:r>
            <a:r>
              <a:rPr sz="1200" spc="-10" dirty="0">
                <a:solidFill>
                  <a:schemeClr val="accent1">
                    <a:lumMod val="50000"/>
                  </a:schemeClr>
                </a:solidFill>
                <a:latin typeface="Calibri Light"/>
                <a:cs typeface="Calibri Light"/>
              </a:rPr>
              <a:t>s</a:t>
            </a:r>
            <a:r>
              <a:rPr sz="1200" spc="-15" dirty="0">
                <a:solidFill>
                  <a:schemeClr val="accent1">
                    <a:lumMod val="50000"/>
                  </a:schemeClr>
                </a:solidFill>
                <a:latin typeface="Calibri Light"/>
                <a:cs typeface="Calibri Light"/>
              </a:rPr>
              <a:t>u</a:t>
            </a:r>
            <a:r>
              <a:rPr sz="1200" dirty="0">
                <a:solidFill>
                  <a:schemeClr val="accent1">
                    <a:lumMod val="50000"/>
                  </a:schemeClr>
                </a:solidFill>
                <a:latin typeface="Calibri Light"/>
                <a:cs typeface="Calibri Light"/>
              </a:rPr>
              <a:t>n</a:t>
            </a:r>
            <a:r>
              <a:rPr sz="1200" spc="-60" dirty="0">
                <a:solidFill>
                  <a:schemeClr val="accent1">
                    <a:lumMod val="50000"/>
                  </a:schemeClr>
                </a:solidFill>
                <a:latin typeface="Calibri Light"/>
                <a:cs typeface="Calibri Light"/>
              </a:rPr>
              <a:t> </a:t>
            </a:r>
            <a:r>
              <a:rPr sz="1200" dirty="0">
                <a:solidFill>
                  <a:schemeClr val="accent1">
                    <a:lumMod val="50000"/>
                  </a:schemeClr>
                </a:solidFill>
                <a:latin typeface="Calibri Light"/>
                <a:cs typeface="Calibri Light"/>
              </a:rPr>
              <a:t>v</a:t>
            </a:r>
            <a:r>
              <a:rPr sz="1200" spc="-25" dirty="0">
                <a:solidFill>
                  <a:schemeClr val="accent1">
                    <a:lumMod val="50000"/>
                  </a:schemeClr>
                </a:solidFill>
                <a:latin typeface="Calibri Light"/>
                <a:cs typeface="Calibri Light"/>
              </a:rPr>
              <a:t> </a:t>
            </a:r>
            <a:r>
              <a:rPr sz="1200" dirty="0">
                <a:solidFill>
                  <a:schemeClr val="accent1">
                    <a:lumMod val="50000"/>
                  </a:schemeClr>
                </a:solidFill>
                <a:latin typeface="Calibri Light"/>
                <a:cs typeface="Calibri Light"/>
              </a:rPr>
              <a:t>t</a:t>
            </a:r>
            <a:r>
              <a:rPr sz="1200" spc="5" dirty="0">
                <a:solidFill>
                  <a:schemeClr val="accent1">
                    <a:lumMod val="50000"/>
                  </a:schemeClr>
                </a:solidFill>
                <a:latin typeface="Calibri Light"/>
                <a:cs typeface="Calibri Light"/>
              </a:rPr>
              <a:t>é</a:t>
            </a:r>
            <a:r>
              <a:rPr sz="1200" spc="-15" dirty="0">
                <a:solidFill>
                  <a:schemeClr val="accent1">
                    <a:lumMod val="50000"/>
                  </a:schemeClr>
                </a:solidFill>
                <a:latin typeface="Calibri Light"/>
                <a:cs typeface="Calibri Light"/>
              </a:rPr>
              <a:t>t</a:t>
            </a:r>
            <a:r>
              <a:rPr sz="1200" dirty="0">
                <a:solidFill>
                  <a:schemeClr val="accent1">
                    <a:lumMod val="50000"/>
                  </a:schemeClr>
                </a:solidFill>
                <a:latin typeface="Calibri Light"/>
                <a:cs typeface="Calibri Light"/>
              </a:rPr>
              <a:t>o</a:t>
            </a:r>
            <a:r>
              <a:rPr sz="1200" spc="-70" dirty="0">
                <a:solidFill>
                  <a:schemeClr val="accent1">
                    <a:lumMod val="50000"/>
                  </a:schemeClr>
                </a:solidFill>
                <a:latin typeface="Calibri Light"/>
                <a:cs typeface="Calibri Light"/>
              </a:rPr>
              <a:t> </a:t>
            </a:r>
            <a:r>
              <a:rPr sz="1200" spc="5" dirty="0">
                <a:solidFill>
                  <a:schemeClr val="accent1">
                    <a:lumMod val="50000"/>
                  </a:schemeClr>
                </a:solidFill>
                <a:latin typeface="Calibri Light"/>
                <a:cs typeface="Calibri Light"/>
              </a:rPr>
              <a:t>o</a:t>
            </a:r>
            <a:r>
              <a:rPr sz="1200" dirty="0">
                <a:solidFill>
                  <a:schemeClr val="accent1">
                    <a:lumMod val="50000"/>
                  </a:schemeClr>
                </a:solidFill>
                <a:latin typeface="Calibri Light"/>
                <a:cs typeface="Calibri Light"/>
              </a:rPr>
              <a:t>bl</a:t>
            </a:r>
            <a:r>
              <a:rPr sz="1200" spc="-20" dirty="0">
                <a:solidFill>
                  <a:schemeClr val="accent1">
                    <a:lumMod val="50000"/>
                  </a:schemeClr>
                </a:solidFill>
                <a:latin typeface="Calibri Light"/>
                <a:cs typeface="Calibri Light"/>
              </a:rPr>
              <a:t>a</a:t>
            </a:r>
            <a:r>
              <a:rPr sz="1200" spc="-25" dirty="0">
                <a:solidFill>
                  <a:schemeClr val="accent1">
                    <a:lumMod val="50000"/>
                  </a:schemeClr>
                </a:solidFill>
                <a:latin typeface="Calibri Light"/>
                <a:cs typeface="Calibri Light"/>
              </a:rPr>
              <a:t>s</a:t>
            </a:r>
            <a:r>
              <a:rPr sz="1200" spc="-15" dirty="0">
                <a:solidFill>
                  <a:schemeClr val="accent1">
                    <a:lumMod val="50000"/>
                  </a:schemeClr>
                </a:solidFill>
                <a:latin typeface="Calibri Light"/>
                <a:cs typeface="Calibri Light"/>
              </a:rPr>
              <a:t>t</a:t>
            </a:r>
            <a:r>
              <a:rPr sz="1200" dirty="0">
                <a:solidFill>
                  <a:schemeClr val="accent1">
                    <a:lumMod val="50000"/>
                  </a:schemeClr>
                </a:solidFill>
                <a:latin typeface="Calibri Light"/>
                <a:cs typeface="Calibri Light"/>
              </a:rPr>
              <a:t>i:</a:t>
            </a: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1200" dirty="0">
                <a:solidFill>
                  <a:schemeClr val="accent1">
                    <a:lumMod val="50000"/>
                  </a:schemeClr>
                </a:solidFill>
                <a:latin typeface="Calibri Light"/>
                <a:cs typeface="Calibri Light"/>
              </a:rPr>
              <a:t>-</a:t>
            </a:r>
            <a:r>
              <a:rPr sz="1200" spc="-10" dirty="0">
                <a:solidFill>
                  <a:schemeClr val="accent1">
                    <a:lumMod val="50000"/>
                  </a:schemeClr>
                </a:solidFill>
                <a:latin typeface="Calibri Light"/>
                <a:cs typeface="Calibri Light"/>
              </a:rPr>
              <a:t> </a:t>
            </a:r>
            <a:r>
              <a:rPr sz="1200" spc="-5" dirty="0">
                <a:solidFill>
                  <a:schemeClr val="accent1">
                    <a:lumMod val="50000"/>
                  </a:schemeClr>
                </a:solidFill>
                <a:latin typeface="Calibri Light"/>
                <a:cs typeface="Calibri Light"/>
              </a:rPr>
              <a:t>cloudové</a:t>
            </a:r>
            <a:r>
              <a:rPr sz="1200" spc="-20" dirty="0">
                <a:solidFill>
                  <a:schemeClr val="accent1">
                    <a:lumMod val="50000"/>
                  </a:schemeClr>
                </a:solidFill>
                <a:latin typeface="Calibri Light"/>
                <a:cs typeface="Calibri Light"/>
              </a:rPr>
              <a:t> </a:t>
            </a:r>
            <a:r>
              <a:rPr sz="1200" spc="-5" dirty="0">
                <a:solidFill>
                  <a:schemeClr val="accent1">
                    <a:lumMod val="50000"/>
                  </a:schemeClr>
                </a:solidFill>
                <a:latin typeface="Calibri Light"/>
                <a:cs typeface="Calibri Light"/>
              </a:rPr>
              <a:t>řešení/licenční</a:t>
            </a:r>
            <a:r>
              <a:rPr sz="1200" dirty="0">
                <a:solidFill>
                  <a:schemeClr val="accent1">
                    <a:lumMod val="50000"/>
                  </a:schemeClr>
                </a:solidFill>
                <a:latin typeface="Calibri Light"/>
                <a:cs typeface="Calibri Light"/>
              </a:rPr>
              <a:t> sjednání,</a:t>
            </a:r>
            <a:r>
              <a:rPr sz="1200" spc="-25" dirty="0">
                <a:solidFill>
                  <a:schemeClr val="accent1">
                    <a:lumMod val="50000"/>
                  </a:schemeClr>
                </a:solidFill>
                <a:latin typeface="Calibri Light"/>
                <a:cs typeface="Calibri Light"/>
              </a:rPr>
              <a:t> </a:t>
            </a:r>
            <a:r>
              <a:rPr sz="1200" spc="-5" dirty="0">
                <a:solidFill>
                  <a:schemeClr val="accent1">
                    <a:lumMod val="50000"/>
                  </a:schemeClr>
                </a:solidFill>
                <a:latin typeface="Calibri Light"/>
                <a:cs typeface="Calibri Light"/>
              </a:rPr>
              <a:t>pokud</a:t>
            </a:r>
            <a:endParaRPr sz="1200" dirty="0">
              <a:solidFill>
                <a:schemeClr val="accent1">
                  <a:lumMod val="50000"/>
                </a:schemeClr>
              </a:solidFill>
              <a:latin typeface="Calibri Light"/>
              <a:cs typeface="Calibri Light"/>
            </a:endParaRPr>
          </a:p>
          <a:p>
            <a:pPr marL="12700" marR="71755">
              <a:lnSpc>
                <a:spcPct val="100000"/>
              </a:lnSpc>
            </a:pPr>
            <a:r>
              <a:rPr sz="1200" dirty="0">
                <a:solidFill>
                  <a:schemeClr val="accent1">
                    <a:lumMod val="50000"/>
                  </a:schemeClr>
                </a:solidFill>
                <a:latin typeface="Calibri Light"/>
                <a:cs typeface="Calibri Light"/>
              </a:rPr>
              <a:t>budou</a:t>
            </a:r>
            <a:r>
              <a:rPr sz="1200" spc="-5" dirty="0">
                <a:solidFill>
                  <a:schemeClr val="accent1">
                    <a:lumMod val="50000"/>
                  </a:schemeClr>
                </a:solidFill>
                <a:latin typeface="Calibri Light"/>
                <a:cs typeface="Calibri Light"/>
              </a:rPr>
              <a:t> </a:t>
            </a:r>
            <a:r>
              <a:rPr sz="1200" spc="-15" dirty="0">
                <a:solidFill>
                  <a:schemeClr val="accent1">
                    <a:lumMod val="50000"/>
                  </a:schemeClr>
                </a:solidFill>
                <a:latin typeface="Calibri Light"/>
                <a:cs typeface="Calibri Light"/>
              </a:rPr>
              <a:t>tato</a:t>
            </a:r>
            <a:r>
              <a:rPr sz="1200" spc="-5" dirty="0">
                <a:solidFill>
                  <a:schemeClr val="accent1">
                    <a:lumMod val="50000"/>
                  </a:schemeClr>
                </a:solidFill>
                <a:latin typeface="Calibri Light"/>
                <a:cs typeface="Calibri Light"/>
              </a:rPr>
              <a:t> řešení</a:t>
            </a:r>
            <a:r>
              <a:rPr sz="1200" dirty="0">
                <a:solidFill>
                  <a:schemeClr val="accent1">
                    <a:lumMod val="50000"/>
                  </a:schemeClr>
                </a:solidFill>
                <a:latin typeface="Calibri Light"/>
                <a:cs typeface="Calibri Light"/>
              </a:rPr>
              <a:t> </a:t>
            </a:r>
            <a:r>
              <a:rPr sz="1200" spc="-5" dirty="0">
                <a:solidFill>
                  <a:schemeClr val="accent1">
                    <a:lumMod val="50000"/>
                  </a:schemeClr>
                </a:solidFill>
                <a:latin typeface="Calibri Light"/>
                <a:cs typeface="Calibri Light"/>
              </a:rPr>
              <a:t>čerpat</a:t>
            </a:r>
            <a:r>
              <a:rPr sz="1200" spc="5" dirty="0">
                <a:solidFill>
                  <a:schemeClr val="accent1">
                    <a:lumMod val="50000"/>
                  </a:schemeClr>
                </a:solidFill>
                <a:latin typeface="Calibri Light"/>
                <a:cs typeface="Calibri Light"/>
              </a:rPr>
              <a:t> </a:t>
            </a:r>
            <a:r>
              <a:rPr sz="1200" spc="-10" dirty="0">
                <a:solidFill>
                  <a:schemeClr val="accent1">
                    <a:lumMod val="50000"/>
                  </a:schemeClr>
                </a:solidFill>
                <a:latin typeface="Calibri Light"/>
                <a:cs typeface="Calibri Light"/>
              </a:rPr>
              <a:t>data</a:t>
            </a:r>
            <a:r>
              <a:rPr sz="1200" dirty="0">
                <a:solidFill>
                  <a:schemeClr val="accent1">
                    <a:lumMod val="50000"/>
                  </a:schemeClr>
                </a:solidFill>
                <a:latin typeface="Calibri Light"/>
                <a:cs typeface="Calibri Light"/>
              </a:rPr>
              <a:t> z</a:t>
            </a:r>
            <a:r>
              <a:rPr sz="1200" spc="10" dirty="0">
                <a:solidFill>
                  <a:schemeClr val="accent1">
                    <a:lumMod val="50000"/>
                  </a:schemeClr>
                </a:solidFill>
                <a:latin typeface="Calibri Light"/>
                <a:cs typeface="Calibri Light"/>
              </a:rPr>
              <a:t> </a:t>
            </a:r>
            <a:r>
              <a:rPr sz="1200" spc="-5" dirty="0">
                <a:solidFill>
                  <a:schemeClr val="accent1">
                    <a:lumMod val="50000"/>
                  </a:schemeClr>
                </a:solidFill>
                <a:latin typeface="Calibri Light"/>
                <a:cs typeface="Calibri Light"/>
              </a:rPr>
              <a:t>technologií</a:t>
            </a:r>
            <a:r>
              <a:rPr sz="1200" spc="-10" dirty="0">
                <a:solidFill>
                  <a:schemeClr val="accent1">
                    <a:lumMod val="50000"/>
                  </a:schemeClr>
                </a:solidFill>
                <a:latin typeface="Calibri Light"/>
                <a:cs typeface="Calibri Light"/>
              </a:rPr>
              <a:t> </a:t>
            </a:r>
            <a:r>
              <a:rPr sz="1200" spc="-5" dirty="0">
                <a:solidFill>
                  <a:schemeClr val="accent1">
                    <a:lumMod val="50000"/>
                  </a:schemeClr>
                </a:solidFill>
                <a:latin typeface="Calibri Light"/>
                <a:cs typeface="Calibri Light"/>
              </a:rPr>
              <a:t>nebo </a:t>
            </a:r>
            <a:r>
              <a:rPr sz="1200" spc="-260" dirty="0">
                <a:solidFill>
                  <a:schemeClr val="accent1">
                    <a:lumMod val="50000"/>
                  </a:schemeClr>
                </a:solidFill>
                <a:latin typeface="Calibri Light"/>
                <a:cs typeface="Calibri Light"/>
              </a:rPr>
              <a:t> </a:t>
            </a:r>
            <a:r>
              <a:rPr sz="1200" spc="-10" dirty="0">
                <a:solidFill>
                  <a:schemeClr val="accent1">
                    <a:lumMod val="50000"/>
                  </a:schemeClr>
                </a:solidFill>
                <a:latin typeface="Calibri Light"/>
                <a:cs typeface="Calibri Light"/>
              </a:rPr>
              <a:t>systému</a:t>
            </a:r>
            <a:r>
              <a:rPr sz="1200" spc="-15" dirty="0">
                <a:solidFill>
                  <a:schemeClr val="accent1">
                    <a:lumMod val="50000"/>
                  </a:schemeClr>
                </a:solidFill>
                <a:latin typeface="Calibri Light"/>
                <a:cs typeface="Calibri Light"/>
              </a:rPr>
              <a:t> </a:t>
            </a:r>
            <a:r>
              <a:rPr sz="1200" spc="-10" dirty="0">
                <a:solidFill>
                  <a:schemeClr val="accent1">
                    <a:lumMod val="50000"/>
                  </a:schemeClr>
                </a:solidFill>
                <a:latin typeface="Calibri Light"/>
                <a:cs typeface="Calibri Light"/>
              </a:rPr>
              <a:t>implementovaných </a:t>
            </a:r>
            <a:r>
              <a:rPr sz="1200" dirty="0">
                <a:solidFill>
                  <a:schemeClr val="accent1">
                    <a:lumMod val="50000"/>
                  </a:schemeClr>
                </a:solidFill>
                <a:latin typeface="Calibri Light"/>
                <a:cs typeface="Calibri Light"/>
              </a:rPr>
              <a:t>v</a:t>
            </a:r>
            <a:r>
              <a:rPr sz="1200" spc="-10" dirty="0">
                <a:solidFill>
                  <a:schemeClr val="accent1">
                    <a:lumMod val="50000"/>
                  </a:schemeClr>
                </a:solidFill>
                <a:latin typeface="Calibri Light"/>
                <a:cs typeface="Calibri Light"/>
              </a:rPr>
              <a:t> </a:t>
            </a:r>
            <a:r>
              <a:rPr sz="1200" spc="-5" dirty="0">
                <a:solidFill>
                  <a:schemeClr val="accent1">
                    <a:lumMod val="50000"/>
                  </a:schemeClr>
                </a:solidFill>
                <a:latin typeface="Calibri Light"/>
                <a:cs typeface="Calibri Light"/>
              </a:rPr>
              <a:t>podniku</a:t>
            </a:r>
            <a:endParaRPr sz="1200" dirty="0">
              <a:solidFill>
                <a:schemeClr val="accent1">
                  <a:lumMod val="50000"/>
                </a:schemeClr>
              </a:solidFill>
              <a:latin typeface="Calibri Light"/>
              <a:cs typeface="Calibri Light"/>
            </a:endParaRPr>
          </a:p>
          <a:p>
            <a:pPr marL="12700" marR="469265">
              <a:lnSpc>
                <a:spcPct val="100000"/>
              </a:lnSpc>
            </a:pPr>
            <a:r>
              <a:rPr sz="1200" dirty="0">
                <a:solidFill>
                  <a:schemeClr val="accent1">
                    <a:lumMod val="50000"/>
                  </a:schemeClr>
                </a:solidFill>
                <a:latin typeface="Calibri Light"/>
                <a:cs typeface="Calibri Light"/>
              </a:rPr>
              <a:t>‐ </a:t>
            </a:r>
            <a:r>
              <a:rPr sz="1200" spc="-10" dirty="0">
                <a:solidFill>
                  <a:schemeClr val="accent1">
                    <a:lumMod val="50000"/>
                  </a:schemeClr>
                </a:solidFill>
                <a:latin typeface="Calibri Light"/>
                <a:cs typeface="Calibri Light"/>
              </a:rPr>
              <a:t>pořizované </a:t>
            </a:r>
            <a:r>
              <a:rPr sz="1200" spc="-5" dirty="0">
                <a:solidFill>
                  <a:schemeClr val="accent1">
                    <a:lumMod val="50000"/>
                  </a:schemeClr>
                </a:solidFill>
                <a:latin typeface="Calibri Light"/>
                <a:cs typeface="Calibri Light"/>
              </a:rPr>
              <a:t>technologie </a:t>
            </a:r>
            <a:r>
              <a:rPr sz="1200" dirty="0">
                <a:solidFill>
                  <a:schemeClr val="accent1">
                    <a:lumMod val="50000"/>
                  </a:schemeClr>
                </a:solidFill>
                <a:latin typeface="Calibri Light"/>
                <a:cs typeface="Calibri Light"/>
              </a:rPr>
              <a:t>/ služby musí </a:t>
            </a:r>
            <a:r>
              <a:rPr sz="1200" spc="-10" dirty="0">
                <a:solidFill>
                  <a:schemeClr val="accent1">
                    <a:lumMod val="50000"/>
                  </a:schemeClr>
                </a:solidFill>
                <a:latin typeface="Calibri Light"/>
                <a:cs typeface="Calibri Light"/>
              </a:rPr>
              <a:t>pro </a:t>
            </a:r>
            <a:r>
              <a:rPr sz="1200" spc="-260" dirty="0">
                <a:solidFill>
                  <a:schemeClr val="accent1">
                    <a:lumMod val="50000"/>
                  </a:schemeClr>
                </a:solidFill>
                <a:latin typeface="Calibri Light"/>
                <a:cs typeface="Calibri Light"/>
              </a:rPr>
              <a:t> </a:t>
            </a:r>
            <a:r>
              <a:rPr sz="1200" spc="-5" dirty="0">
                <a:solidFill>
                  <a:schemeClr val="accent1">
                    <a:lumMod val="50000"/>
                  </a:schemeClr>
                </a:solidFill>
                <a:latin typeface="Calibri Light"/>
                <a:cs typeface="Calibri Light"/>
              </a:rPr>
              <a:t>společnost</a:t>
            </a:r>
            <a:r>
              <a:rPr sz="1200" spc="-15" dirty="0">
                <a:solidFill>
                  <a:schemeClr val="accent1">
                    <a:lumMod val="50000"/>
                  </a:schemeClr>
                </a:solidFill>
                <a:latin typeface="Calibri Light"/>
                <a:cs typeface="Calibri Light"/>
              </a:rPr>
              <a:t> </a:t>
            </a:r>
            <a:r>
              <a:rPr sz="1200" spc="-5" dirty="0">
                <a:solidFill>
                  <a:schemeClr val="accent1">
                    <a:lumMod val="50000"/>
                  </a:schemeClr>
                </a:solidFill>
                <a:latin typeface="Calibri Light"/>
                <a:cs typeface="Calibri Light"/>
              </a:rPr>
              <a:t>přinášet</a:t>
            </a:r>
            <a:r>
              <a:rPr sz="1200" dirty="0">
                <a:solidFill>
                  <a:schemeClr val="accent1">
                    <a:lumMod val="50000"/>
                  </a:schemeClr>
                </a:solidFill>
                <a:latin typeface="Calibri Light"/>
                <a:cs typeface="Calibri Light"/>
              </a:rPr>
              <a:t> </a:t>
            </a:r>
            <a:r>
              <a:rPr sz="1200" spc="-5" dirty="0">
                <a:solidFill>
                  <a:schemeClr val="accent1">
                    <a:lumMod val="50000"/>
                  </a:schemeClr>
                </a:solidFill>
                <a:latin typeface="Calibri Light"/>
                <a:cs typeface="Calibri Light"/>
              </a:rPr>
              <a:t>nové</a:t>
            </a:r>
            <a:r>
              <a:rPr sz="1200" spc="-20" dirty="0">
                <a:solidFill>
                  <a:schemeClr val="accent1">
                    <a:lumMod val="50000"/>
                  </a:schemeClr>
                </a:solidFill>
                <a:latin typeface="Calibri Light"/>
                <a:cs typeface="Calibri Light"/>
              </a:rPr>
              <a:t> </a:t>
            </a:r>
            <a:r>
              <a:rPr sz="1200" spc="-10" dirty="0">
                <a:solidFill>
                  <a:schemeClr val="accent1">
                    <a:lumMod val="50000"/>
                  </a:schemeClr>
                </a:solidFill>
                <a:latin typeface="Calibri Light"/>
                <a:cs typeface="Calibri Light"/>
              </a:rPr>
              <a:t>funkcionality,</a:t>
            </a:r>
            <a:endParaRPr sz="1200" dirty="0">
              <a:solidFill>
                <a:schemeClr val="accent1">
                  <a:lumMod val="50000"/>
                </a:schemeClr>
              </a:solidFill>
              <a:latin typeface="Calibri Light"/>
              <a:cs typeface="Calibri Light"/>
            </a:endParaRPr>
          </a:p>
          <a:p>
            <a:pPr marL="12700" marR="5080">
              <a:lnSpc>
                <a:spcPct val="100000"/>
              </a:lnSpc>
            </a:pPr>
            <a:r>
              <a:rPr sz="1200" dirty="0">
                <a:solidFill>
                  <a:schemeClr val="accent1">
                    <a:lumMod val="50000"/>
                  </a:schemeClr>
                </a:solidFill>
                <a:latin typeface="Calibri Light"/>
                <a:cs typeface="Calibri Light"/>
              </a:rPr>
              <a:t>‐ </a:t>
            </a:r>
            <a:r>
              <a:rPr sz="1200" spc="-10" dirty="0">
                <a:solidFill>
                  <a:schemeClr val="accent1">
                    <a:lumMod val="50000"/>
                  </a:schemeClr>
                </a:solidFill>
                <a:latin typeface="Calibri Light"/>
                <a:cs typeface="Calibri Light"/>
              </a:rPr>
              <a:t>pořizované </a:t>
            </a:r>
            <a:r>
              <a:rPr sz="1200" spc="-5" dirty="0">
                <a:solidFill>
                  <a:schemeClr val="accent1">
                    <a:lumMod val="50000"/>
                  </a:schemeClr>
                </a:solidFill>
                <a:latin typeface="Calibri Light"/>
                <a:cs typeface="Calibri Light"/>
              </a:rPr>
              <a:t>technologie </a:t>
            </a:r>
            <a:r>
              <a:rPr sz="1200" dirty="0">
                <a:solidFill>
                  <a:schemeClr val="accent1">
                    <a:lumMod val="50000"/>
                  </a:schemeClr>
                </a:solidFill>
                <a:latin typeface="Calibri Light"/>
                <a:cs typeface="Calibri Light"/>
              </a:rPr>
              <a:t>/ služby musí být v </a:t>
            </a:r>
            <a:r>
              <a:rPr sz="1200" spc="-10" dirty="0">
                <a:solidFill>
                  <a:schemeClr val="accent1">
                    <a:lumMod val="50000"/>
                  </a:schemeClr>
                </a:solidFill>
                <a:latin typeface="Calibri Light"/>
                <a:cs typeface="Calibri Light"/>
              </a:rPr>
              <a:t>rámci </a:t>
            </a:r>
            <a:r>
              <a:rPr sz="1200" spc="-260" dirty="0">
                <a:solidFill>
                  <a:schemeClr val="accent1">
                    <a:lumMod val="50000"/>
                  </a:schemeClr>
                </a:solidFill>
                <a:latin typeface="Calibri Light"/>
                <a:cs typeface="Calibri Light"/>
              </a:rPr>
              <a:t> </a:t>
            </a:r>
            <a:r>
              <a:rPr sz="1200" spc="-10" dirty="0">
                <a:solidFill>
                  <a:schemeClr val="accent1">
                    <a:lumMod val="50000"/>
                  </a:schemeClr>
                </a:solidFill>
                <a:latin typeface="Calibri Light"/>
                <a:cs typeface="Calibri Light"/>
              </a:rPr>
              <a:t>realizace</a:t>
            </a:r>
            <a:r>
              <a:rPr sz="1200" dirty="0">
                <a:solidFill>
                  <a:schemeClr val="accent1">
                    <a:lumMod val="50000"/>
                  </a:schemeClr>
                </a:solidFill>
                <a:latin typeface="Calibri Light"/>
                <a:cs typeface="Calibri Light"/>
              </a:rPr>
              <a:t> </a:t>
            </a:r>
            <a:r>
              <a:rPr sz="1200" spc="-10" dirty="0">
                <a:solidFill>
                  <a:schemeClr val="accent1">
                    <a:lumMod val="50000"/>
                  </a:schemeClr>
                </a:solidFill>
                <a:latin typeface="Calibri Light"/>
                <a:cs typeface="Calibri Light"/>
              </a:rPr>
              <a:t>projektu</a:t>
            </a:r>
            <a:r>
              <a:rPr sz="1200" spc="5" dirty="0">
                <a:solidFill>
                  <a:schemeClr val="accent1">
                    <a:lumMod val="50000"/>
                  </a:schemeClr>
                </a:solidFill>
                <a:latin typeface="Calibri Light"/>
                <a:cs typeface="Calibri Light"/>
              </a:rPr>
              <a:t> </a:t>
            </a:r>
            <a:r>
              <a:rPr sz="1200" spc="-10" dirty="0">
                <a:solidFill>
                  <a:schemeClr val="accent1">
                    <a:lumMod val="50000"/>
                  </a:schemeClr>
                </a:solidFill>
                <a:latin typeface="Calibri Light"/>
                <a:cs typeface="Calibri Light"/>
              </a:rPr>
              <a:t>propojeny</a:t>
            </a:r>
            <a:r>
              <a:rPr sz="1200" dirty="0">
                <a:solidFill>
                  <a:schemeClr val="accent1">
                    <a:lumMod val="50000"/>
                  </a:schemeClr>
                </a:solidFill>
                <a:latin typeface="Calibri Light"/>
                <a:cs typeface="Calibri Light"/>
              </a:rPr>
              <a:t> s</a:t>
            </a:r>
            <a:r>
              <a:rPr sz="1200" spc="10" dirty="0">
                <a:solidFill>
                  <a:schemeClr val="accent1">
                    <a:lumMod val="50000"/>
                  </a:schemeClr>
                </a:solidFill>
                <a:latin typeface="Calibri Light"/>
                <a:cs typeface="Calibri Light"/>
              </a:rPr>
              <a:t> </a:t>
            </a:r>
            <a:r>
              <a:rPr sz="1200" spc="-10" dirty="0">
                <a:solidFill>
                  <a:schemeClr val="accent1">
                    <a:lumMod val="50000"/>
                  </a:schemeClr>
                </a:solidFill>
                <a:latin typeface="Calibri Light"/>
                <a:cs typeface="Calibri Light"/>
              </a:rPr>
              <a:t>vnitropodnikovým </a:t>
            </a:r>
            <a:r>
              <a:rPr sz="1200" spc="-5" dirty="0">
                <a:solidFill>
                  <a:schemeClr val="accent1">
                    <a:lumMod val="50000"/>
                  </a:schemeClr>
                </a:solidFill>
                <a:latin typeface="Calibri Light"/>
                <a:cs typeface="Calibri Light"/>
              </a:rPr>
              <a:t> </a:t>
            </a:r>
            <a:r>
              <a:rPr sz="1200" spc="-10" dirty="0">
                <a:solidFill>
                  <a:schemeClr val="accent1">
                    <a:lumMod val="50000"/>
                  </a:schemeClr>
                </a:solidFill>
                <a:latin typeface="Calibri Light"/>
                <a:cs typeface="Calibri Light"/>
              </a:rPr>
              <a:t>systémem </a:t>
            </a:r>
            <a:r>
              <a:rPr sz="1200" dirty="0">
                <a:solidFill>
                  <a:schemeClr val="accent1">
                    <a:lumMod val="50000"/>
                  </a:schemeClr>
                </a:solidFill>
                <a:latin typeface="Calibri Light"/>
                <a:cs typeface="Calibri Light"/>
              </a:rPr>
              <a:t>či </a:t>
            </a:r>
            <a:r>
              <a:rPr sz="1200" spc="-5" dirty="0">
                <a:solidFill>
                  <a:schemeClr val="accent1">
                    <a:lumMod val="50000"/>
                  </a:schemeClr>
                </a:solidFill>
                <a:latin typeface="Calibri Light"/>
                <a:cs typeface="Calibri Light"/>
              </a:rPr>
              <a:t>jeho </a:t>
            </a:r>
            <a:r>
              <a:rPr sz="1200" spc="-10" dirty="0">
                <a:solidFill>
                  <a:schemeClr val="accent1">
                    <a:lumMod val="50000"/>
                  </a:schemeClr>
                </a:solidFill>
                <a:latin typeface="Calibri Light"/>
                <a:cs typeface="Calibri Light"/>
              </a:rPr>
              <a:t>externí </a:t>
            </a:r>
            <a:r>
              <a:rPr sz="1200" spc="-5" dirty="0">
                <a:solidFill>
                  <a:schemeClr val="accent1">
                    <a:lumMod val="50000"/>
                  </a:schemeClr>
                </a:solidFill>
                <a:latin typeface="Calibri Light"/>
                <a:cs typeface="Calibri Light"/>
              </a:rPr>
              <a:t>obdobou </a:t>
            </a:r>
            <a:r>
              <a:rPr sz="1200" dirty="0">
                <a:solidFill>
                  <a:schemeClr val="accent1">
                    <a:lumMod val="50000"/>
                  </a:schemeClr>
                </a:solidFill>
                <a:latin typeface="Calibri Light"/>
                <a:cs typeface="Calibri Light"/>
              </a:rPr>
              <a:t>a </a:t>
            </a:r>
            <a:r>
              <a:rPr sz="1200" spc="-5" dirty="0">
                <a:solidFill>
                  <a:schemeClr val="accent1">
                    <a:lumMod val="50000"/>
                  </a:schemeClr>
                </a:solidFill>
                <a:latin typeface="Calibri Light"/>
                <a:cs typeface="Calibri Light"/>
              </a:rPr>
              <a:t>umožňovat </a:t>
            </a:r>
            <a:r>
              <a:rPr sz="1200" dirty="0">
                <a:solidFill>
                  <a:schemeClr val="accent1">
                    <a:lumMod val="50000"/>
                  </a:schemeClr>
                </a:solidFill>
                <a:latin typeface="Calibri Light"/>
                <a:cs typeface="Calibri Light"/>
              </a:rPr>
              <a:t> </a:t>
            </a:r>
            <a:r>
              <a:rPr sz="1200" spc="-10" dirty="0">
                <a:solidFill>
                  <a:schemeClr val="accent1">
                    <a:lumMod val="50000"/>
                  </a:schemeClr>
                </a:solidFill>
                <a:latin typeface="Calibri Light"/>
                <a:cs typeface="Calibri Light"/>
              </a:rPr>
              <a:t>datovou</a:t>
            </a:r>
            <a:r>
              <a:rPr sz="1200" spc="-5" dirty="0">
                <a:solidFill>
                  <a:schemeClr val="accent1">
                    <a:lumMod val="50000"/>
                  </a:schemeClr>
                </a:solidFill>
                <a:latin typeface="Calibri Light"/>
                <a:cs typeface="Calibri Light"/>
              </a:rPr>
              <a:t> </a:t>
            </a:r>
            <a:r>
              <a:rPr sz="1200" spc="-10" dirty="0">
                <a:solidFill>
                  <a:schemeClr val="accent1">
                    <a:lumMod val="50000"/>
                  </a:schemeClr>
                </a:solidFill>
                <a:latin typeface="Calibri Light"/>
                <a:cs typeface="Calibri Light"/>
              </a:rPr>
              <a:t>komunikaci.</a:t>
            </a:r>
            <a:endParaRPr sz="1200" dirty="0">
              <a:solidFill>
                <a:schemeClr val="accent1">
                  <a:lumMod val="50000"/>
                </a:schemeClr>
              </a:solidFill>
              <a:latin typeface="Calibri Light"/>
              <a:cs typeface="Calibri Light"/>
            </a:endParaRPr>
          </a:p>
        </p:txBody>
      </p:sp>
      <p:grpSp>
        <p:nvGrpSpPr>
          <p:cNvPr id="14" name="object 14"/>
          <p:cNvGrpSpPr/>
          <p:nvPr/>
        </p:nvGrpSpPr>
        <p:grpSpPr>
          <a:xfrm>
            <a:off x="308710" y="4029502"/>
            <a:ext cx="421640" cy="472440"/>
            <a:chOff x="308710" y="4029502"/>
            <a:chExt cx="421640" cy="472440"/>
          </a:xfrm>
        </p:grpSpPr>
        <p:sp>
          <p:nvSpPr>
            <p:cNvPr id="15" name="object 15"/>
            <p:cNvSpPr/>
            <p:nvPr/>
          </p:nvSpPr>
          <p:spPr>
            <a:xfrm>
              <a:off x="316200" y="4036603"/>
              <a:ext cx="407034" cy="458470"/>
            </a:xfrm>
            <a:custGeom>
              <a:avLst/>
              <a:gdLst/>
              <a:ahLst/>
              <a:cxnLst/>
              <a:rect l="l" t="t" r="r" b="b"/>
              <a:pathLst>
                <a:path w="407034" h="458470">
                  <a:moveTo>
                    <a:pt x="203258" y="0"/>
                  </a:moveTo>
                  <a:lnTo>
                    <a:pt x="156670" y="6052"/>
                  </a:lnTo>
                  <a:lnTo>
                    <a:pt x="113894" y="23289"/>
                  </a:lnTo>
                  <a:lnTo>
                    <a:pt x="76154" y="50334"/>
                  </a:lnTo>
                  <a:lnTo>
                    <a:pt x="44671" y="85810"/>
                  </a:lnTo>
                  <a:lnTo>
                    <a:pt x="20669" y="128337"/>
                  </a:lnTo>
                  <a:lnTo>
                    <a:pt x="5371" y="176538"/>
                  </a:lnTo>
                  <a:lnTo>
                    <a:pt x="0" y="229036"/>
                  </a:lnTo>
                  <a:lnTo>
                    <a:pt x="5371" y="281530"/>
                  </a:lnTo>
                  <a:lnTo>
                    <a:pt x="20669" y="329728"/>
                  </a:lnTo>
                  <a:lnTo>
                    <a:pt x="44671" y="372253"/>
                  </a:lnTo>
                  <a:lnTo>
                    <a:pt x="76154" y="407727"/>
                  </a:lnTo>
                  <a:lnTo>
                    <a:pt x="113894" y="434772"/>
                  </a:lnTo>
                  <a:lnTo>
                    <a:pt x="156670" y="452009"/>
                  </a:lnTo>
                  <a:lnTo>
                    <a:pt x="203258" y="458061"/>
                  </a:lnTo>
                  <a:lnTo>
                    <a:pt x="249850" y="452016"/>
                  </a:lnTo>
                  <a:lnTo>
                    <a:pt x="292629" y="434795"/>
                  </a:lnTo>
                  <a:lnTo>
                    <a:pt x="330372" y="407770"/>
                  </a:lnTo>
                  <a:lnTo>
                    <a:pt x="361856" y="372310"/>
                  </a:lnTo>
                  <a:lnTo>
                    <a:pt x="385858" y="329787"/>
                  </a:lnTo>
                  <a:lnTo>
                    <a:pt x="401157" y="281572"/>
                  </a:lnTo>
                  <a:lnTo>
                    <a:pt x="406528" y="229036"/>
                  </a:lnTo>
                  <a:lnTo>
                    <a:pt x="401157" y="176496"/>
                  </a:lnTo>
                  <a:lnTo>
                    <a:pt x="385858" y="128278"/>
                  </a:lnTo>
                  <a:lnTo>
                    <a:pt x="361856" y="85753"/>
                  </a:lnTo>
                  <a:lnTo>
                    <a:pt x="330372" y="50292"/>
                  </a:lnTo>
                  <a:lnTo>
                    <a:pt x="292629" y="23266"/>
                  </a:lnTo>
                  <a:lnTo>
                    <a:pt x="249850" y="6044"/>
                  </a:lnTo>
                  <a:lnTo>
                    <a:pt x="203258" y="0"/>
                  </a:lnTo>
                  <a:close/>
                </a:path>
              </a:pathLst>
            </a:custGeom>
            <a:solidFill>
              <a:srgbClr val="C8D2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316128" y="4036920"/>
              <a:ext cx="407034" cy="457834"/>
            </a:xfrm>
            <a:custGeom>
              <a:avLst/>
              <a:gdLst/>
              <a:ahLst/>
              <a:cxnLst/>
              <a:rect l="l" t="t" r="r" b="b"/>
              <a:pathLst>
                <a:path w="407034" h="457835">
                  <a:moveTo>
                    <a:pt x="281097" y="17040"/>
                  </a:moveTo>
                  <a:lnTo>
                    <a:pt x="317363" y="39000"/>
                  </a:lnTo>
                  <a:lnTo>
                    <a:pt x="348080" y="67781"/>
                  </a:lnTo>
                  <a:lnTo>
                    <a:pt x="372807" y="102177"/>
                  </a:lnTo>
                  <a:lnTo>
                    <a:pt x="391101" y="140986"/>
                  </a:lnTo>
                  <a:lnTo>
                    <a:pt x="402519" y="183004"/>
                  </a:lnTo>
                  <a:lnTo>
                    <a:pt x="406619" y="227027"/>
                  </a:lnTo>
                  <a:lnTo>
                    <a:pt x="402959" y="271853"/>
                  </a:lnTo>
                  <a:lnTo>
                    <a:pt x="391097" y="316277"/>
                  </a:lnTo>
                  <a:lnTo>
                    <a:pt x="368304" y="362479"/>
                  </a:lnTo>
                  <a:lnTo>
                    <a:pt x="337805" y="400422"/>
                  </a:lnTo>
                  <a:lnTo>
                    <a:pt x="301194" y="429364"/>
                  </a:lnTo>
                  <a:lnTo>
                    <a:pt x="260066" y="448559"/>
                  </a:lnTo>
                  <a:lnTo>
                    <a:pt x="216015" y="457263"/>
                  </a:lnTo>
                  <a:lnTo>
                    <a:pt x="170637" y="454734"/>
                  </a:lnTo>
                  <a:lnTo>
                    <a:pt x="125524" y="440226"/>
                  </a:lnTo>
                  <a:lnTo>
                    <a:pt x="89258" y="418263"/>
                  </a:lnTo>
                  <a:lnTo>
                    <a:pt x="58541" y="389482"/>
                  </a:lnTo>
                  <a:lnTo>
                    <a:pt x="33814" y="355084"/>
                  </a:lnTo>
                  <a:lnTo>
                    <a:pt x="15519" y="316275"/>
                  </a:lnTo>
                  <a:lnTo>
                    <a:pt x="4101" y="274256"/>
                  </a:lnTo>
                  <a:lnTo>
                    <a:pt x="0" y="230233"/>
                  </a:lnTo>
                  <a:lnTo>
                    <a:pt x="3658" y="185407"/>
                  </a:lnTo>
                  <a:lnTo>
                    <a:pt x="15520" y="140983"/>
                  </a:lnTo>
                  <a:lnTo>
                    <a:pt x="38315" y="94782"/>
                  </a:lnTo>
                  <a:lnTo>
                    <a:pt x="68815" y="56839"/>
                  </a:lnTo>
                  <a:lnTo>
                    <a:pt x="105427" y="27898"/>
                  </a:lnTo>
                  <a:lnTo>
                    <a:pt x="146555" y="8703"/>
                  </a:lnTo>
                  <a:lnTo>
                    <a:pt x="190606" y="0"/>
                  </a:lnTo>
                  <a:lnTo>
                    <a:pt x="235985" y="2530"/>
                  </a:lnTo>
                  <a:lnTo>
                    <a:pt x="281097" y="17040"/>
                  </a:lnTo>
                  <a:close/>
                </a:path>
              </a:pathLst>
            </a:custGeom>
            <a:ln w="14730">
              <a:solidFill>
                <a:srgbClr val="C8D2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489940" y="4133011"/>
              <a:ext cx="59055" cy="265430"/>
            </a:xfrm>
            <a:custGeom>
              <a:avLst/>
              <a:gdLst/>
              <a:ahLst/>
              <a:cxnLst/>
              <a:rect l="l" t="t" r="r" b="b"/>
              <a:pathLst>
                <a:path w="59054" h="265429">
                  <a:moveTo>
                    <a:pt x="54610" y="118084"/>
                  </a:moveTo>
                  <a:lnTo>
                    <a:pt x="52730" y="107556"/>
                  </a:lnTo>
                  <a:lnTo>
                    <a:pt x="51384" y="105295"/>
                  </a:lnTo>
                  <a:lnTo>
                    <a:pt x="47586" y="98958"/>
                  </a:lnTo>
                  <a:lnTo>
                    <a:pt x="42189" y="94843"/>
                  </a:lnTo>
                  <a:lnTo>
                    <a:pt x="42189" y="111086"/>
                  </a:lnTo>
                  <a:lnTo>
                    <a:pt x="42189" y="245198"/>
                  </a:lnTo>
                  <a:lnTo>
                    <a:pt x="37045" y="250990"/>
                  </a:lnTo>
                  <a:lnTo>
                    <a:pt x="21755" y="250990"/>
                  </a:lnTo>
                  <a:lnTo>
                    <a:pt x="16611" y="245198"/>
                  </a:lnTo>
                  <a:lnTo>
                    <a:pt x="16611" y="111086"/>
                  </a:lnTo>
                  <a:lnTo>
                    <a:pt x="21755" y="105295"/>
                  </a:lnTo>
                  <a:lnTo>
                    <a:pt x="37045" y="105295"/>
                  </a:lnTo>
                  <a:lnTo>
                    <a:pt x="42189" y="111086"/>
                  </a:lnTo>
                  <a:lnTo>
                    <a:pt x="42189" y="94843"/>
                  </a:lnTo>
                  <a:lnTo>
                    <a:pt x="39992" y="93154"/>
                  </a:lnTo>
                  <a:lnTo>
                    <a:pt x="30708" y="91033"/>
                  </a:lnTo>
                  <a:lnTo>
                    <a:pt x="28092" y="91033"/>
                  </a:lnTo>
                  <a:lnTo>
                    <a:pt x="18808" y="93154"/>
                  </a:lnTo>
                  <a:lnTo>
                    <a:pt x="11201" y="98958"/>
                  </a:lnTo>
                  <a:lnTo>
                    <a:pt x="6070" y="107556"/>
                  </a:lnTo>
                  <a:lnTo>
                    <a:pt x="4178" y="118084"/>
                  </a:lnTo>
                  <a:lnTo>
                    <a:pt x="4203" y="238048"/>
                  </a:lnTo>
                  <a:lnTo>
                    <a:pt x="6070" y="248462"/>
                  </a:lnTo>
                  <a:lnTo>
                    <a:pt x="11201" y="257060"/>
                  </a:lnTo>
                  <a:lnTo>
                    <a:pt x="18808" y="262864"/>
                  </a:lnTo>
                  <a:lnTo>
                    <a:pt x="28092" y="264985"/>
                  </a:lnTo>
                  <a:lnTo>
                    <a:pt x="30708" y="264985"/>
                  </a:lnTo>
                  <a:lnTo>
                    <a:pt x="54584" y="238048"/>
                  </a:lnTo>
                  <a:lnTo>
                    <a:pt x="54610" y="118084"/>
                  </a:lnTo>
                  <a:close/>
                </a:path>
                <a:path w="59054" h="265429">
                  <a:moveTo>
                    <a:pt x="59029" y="33540"/>
                  </a:moveTo>
                  <a:lnTo>
                    <a:pt x="56705" y="20510"/>
                  </a:lnTo>
                  <a:lnTo>
                    <a:pt x="52920" y="14147"/>
                  </a:lnTo>
                  <a:lnTo>
                    <a:pt x="50368" y="9855"/>
                  </a:lnTo>
                  <a:lnTo>
                    <a:pt x="46596" y="6972"/>
                  </a:lnTo>
                  <a:lnTo>
                    <a:pt x="46596" y="33540"/>
                  </a:lnTo>
                  <a:lnTo>
                    <a:pt x="45262" y="41046"/>
                  </a:lnTo>
                  <a:lnTo>
                    <a:pt x="41592" y="47218"/>
                  </a:lnTo>
                  <a:lnTo>
                    <a:pt x="36169" y="51396"/>
                  </a:lnTo>
                  <a:lnTo>
                    <a:pt x="29514" y="52920"/>
                  </a:lnTo>
                  <a:lnTo>
                    <a:pt x="22860" y="51396"/>
                  </a:lnTo>
                  <a:lnTo>
                    <a:pt x="17424" y="47218"/>
                  </a:lnTo>
                  <a:lnTo>
                    <a:pt x="13766" y="41046"/>
                  </a:lnTo>
                  <a:lnTo>
                    <a:pt x="12420" y="33540"/>
                  </a:lnTo>
                  <a:lnTo>
                    <a:pt x="13766" y="26022"/>
                  </a:lnTo>
                  <a:lnTo>
                    <a:pt x="17424" y="19850"/>
                  </a:lnTo>
                  <a:lnTo>
                    <a:pt x="22860" y="15684"/>
                  </a:lnTo>
                  <a:lnTo>
                    <a:pt x="29514" y="14147"/>
                  </a:lnTo>
                  <a:lnTo>
                    <a:pt x="36169" y="15684"/>
                  </a:lnTo>
                  <a:lnTo>
                    <a:pt x="41592" y="19850"/>
                  </a:lnTo>
                  <a:lnTo>
                    <a:pt x="45262" y="26022"/>
                  </a:lnTo>
                  <a:lnTo>
                    <a:pt x="46596" y="33540"/>
                  </a:lnTo>
                  <a:lnTo>
                    <a:pt x="46596" y="6972"/>
                  </a:lnTo>
                  <a:lnTo>
                    <a:pt x="40982" y="2654"/>
                  </a:lnTo>
                  <a:lnTo>
                    <a:pt x="29514" y="0"/>
                  </a:lnTo>
                  <a:lnTo>
                    <a:pt x="18046" y="2654"/>
                  </a:lnTo>
                  <a:lnTo>
                    <a:pt x="8661" y="9855"/>
                  </a:lnTo>
                  <a:lnTo>
                    <a:pt x="2324" y="20510"/>
                  </a:lnTo>
                  <a:lnTo>
                    <a:pt x="0" y="33540"/>
                  </a:lnTo>
                  <a:lnTo>
                    <a:pt x="2324" y="46558"/>
                  </a:lnTo>
                  <a:lnTo>
                    <a:pt x="8661" y="57213"/>
                  </a:lnTo>
                  <a:lnTo>
                    <a:pt x="18046" y="64414"/>
                  </a:lnTo>
                  <a:lnTo>
                    <a:pt x="29514" y="67056"/>
                  </a:lnTo>
                  <a:lnTo>
                    <a:pt x="40982" y="64414"/>
                  </a:lnTo>
                  <a:lnTo>
                    <a:pt x="50368" y="57213"/>
                  </a:lnTo>
                  <a:lnTo>
                    <a:pt x="52920" y="52920"/>
                  </a:lnTo>
                  <a:lnTo>
                    <a:pt x="56705" y="46558"/>
                  </a:lnTo>
                  <a:lnTo>
                    <a:pt x="59029" y="3354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pic>
        <p:nvPicPr>
          <p:cNvPr id="18" name="Obrázek 17" descr="Obsah obrázku text, Písmo, bílé, typografie&#10;&#10;Popis byl vytvořen automaticky">
            <a:extLst>
              <a:ext uri="{FF2B5EF4-FFF2-40B4-BE49-F238E27FC236}">
                <a16:creationId xmlns:a16="http://schemas.microsoft.com/office/drawing/2014/main" id="{F1C7AC52-302F-6DDF-E170-276C37D5BE1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28684" y="418291"/>
            <a:ext cx="1651000" cy="406400"/>
          </a:xfrm>
          <a:prstGeom prst="rect">
            <a:avLst/>
          </a:prstGeom>
        </p:spPr>
      </p:pic>
      <p:pic>
        <p:nvPicPr>
          <p:cNvPr id="19" name="Obrázek 18" descr="Obsah obrázku text, Písmo, snímek obrazovky, Elektricky modrá&#10;&#10;Popis byl vytvořen automaticky">
            <a:extLst>
              <a:ext uri="{FF2B5EF4-FFF2-40B4-BE49-F238E27FC236}">
                <a16:creationId xmlns:a16="http://schemas.microsoft.com/office/drawing/2014/main" id="{1491E99B-3887-D253-4DCC-7D0CBDC3E7A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0822" y="284002"/>
            <a:ext cx="3005593" cy="540689"/>
          </a:xfrm>
          <a:prstGeom prst="rect">
            <a:avLst/>
          </a:prstGeom>
        </p:spPr>
      </p:pic>
      <p:pic>
        <p:nvPicPr>
          <p:cNvPr id="20" name="Obrázek 19">
            <a:extLst>
              <a:ext uri="{FF2B5EF4-FFF2-40B4-BE49-F238E27FC236}">
                <a16:creationId xmlns:a16="http://schemas.microsoft.com/office/drawing/2014/main" id="{23D280B0-D5AC-B5FF-963F-D6866AC23F8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162800" y="391837"/>
            <a:ext cx="816935" cy="432854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99371" y="621491"/>
            <a:ext cx="8046720" cy="861133"/>
          </a:xfrm>
          <a:prstGeom prst="rect">
            <a:avLst/>
          </a:prstGeom>
        </p:spPr>
        <p:txBody>
          <a:bodyPr vert="horz" wrap="square" lIns="0" tIns="698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55"/>
              </a:spcBef>
            </a:pPr>
            <a:endParaRPr sz="2750" dirty="0">
              <a:solidFill>
                <a:schemeClr val="accent1">
                  <a:lumMod val="50000"/>
                </a:schemeClr>
              </a:solidFill>
              <a:latin typeface="Times New Roman"/>
              <a:cs typeface="Times New Roman"/>
            </a:endParaRPr>
          </a:p>
          <a:p>
            <a:pPr marL="1393825">
              <a:lnSpc>
                <a:spcPct val="100000"/>
              </a:lnSpc>
            </a:pPr>
            <a:r>
              <a:rPr lang="cs-CZ" spc="-5" dirty="0">
                <a:solidFill>
                  <a:schemeClr val="accent1">
                    <a:lumMod val="50000"/>
                  </a:schemeClr>
                </a:solidFill>
              </a:rPr>
              <a:t>  </a:t>
            </a:r>
            <a:r>
              <a:rPr spc="-5" dirty="0" err="1">
                <a:solidFill>
                  <a:schemeClr val="accent1">
                    <a:lumMod val="50000"/>
                  </a:schemeClr>
                </a:solidFill>
              </a:rPr>
              <a:t>Obecné</a:t>
            </a:r>
            <a:r>
              <a:rPr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spc="-10" dirty="0">
                <a:solidFill>
                  <a:schemeClr val="accent1">
                    <a:lumMod val="50000"/>
                  </a:schemeClr>
                </a:solidFill>
              </a:rPr>
              <a:t>podmínky </a:t>
            </a:r>
            <a:r>
              <a:rPr spc="-5" dirty="0">
                <a:solidFill>
                  <a:schemeClr val="accent1">
                    <a:lumMod val="50000"/>
                  </a:schemeClr>
                </a:solidFill>
              </a:rPr>
              <a:t>na </a:t>
            </a:r>
            <a:r>
              <a:rPr spc="-20" dirty="0">
                <a:solidFill>
                  <a:schemeClr val="accent1">
                    <a:lumMod val="50000"/>
                  </a:schemeClr>
                </a:solidFill>
              </a:rPr>
              <a:t>žadatele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14400" y="1820113"/>
            <a:ext cx="7830211" cy="4079963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99085" indent="-287020">
              <a:lnSpc>
                <a:spcPct val="100000"/>
              </a:lnSpc>
              <a:spcBef>
                <a:spcPts val="95"/>
              </a:spcBef>
              <a:buFont typeface="Arial MT"/>
              <a:buChar char="•"/>
              <a:tabLst>
                <a:tab pos="299085" algn="l"/>
                <a:tab pos="299720" algn="l"/>
              </a:tabLst>
            </a:pPr>
            <a:r>
              <a:rPr sz="1600" spc="-1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FO</a:t>
            </a:r>
            <a:r>
              <a:rPr sz="1600" spc="-4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i</a:t>
            </a:r>
            <a:r>
              <a:rPr sz="1600" spc="-2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PO,</a:t>
            </a:r>
            <a:r>
              <a:rPr sz="1600" spc="-6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2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která</a:t>
            </a:r>
            <a:r>
              <a:rPr sz="1600" spc="-6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má</a:t>
            </a:r>
            <a:r>
              <a:rPr sz="1600" spc="-6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1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přidělené</a:t>
            </a:r>
            <a:r>
              <a:rPr sz="1600" spc="-6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2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české</a:t>
            </a:r>
            <a:r>
              <a:rPr sz="1600" spc="-6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IČ</a:t>
            </a:r>
            <a:r>
              <a:rPr sz="1600" spc="-4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a</a:t>
            </a:r>
            <a:r>
              <a:rPr sz="1600" spc="-2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je</a:t>
            </a:r>
            <a:r>
              <a:rPr sz="1600" spc="-4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2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oprávněna</a:t>
            </a:r>
            <a:r>
              <a:rPr sz="1600" spc="-6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k</a:t>
            </a:r>
            <a:r>
              <a:rPr sz="1600" spc="-3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1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podnikání</a:t>
            </a:r>
            <a:endParaRPr sz="1600" dirty="0">
              <a:solidFill>
                <a:schemeClr val="accent1">
                  <a:lumMod val="50000"/>
                </a:schemeClr>
              </a:solidFill>
              <a:cs typeface="Calibri Light"/>
            </a:endParaRPr>
          </a:p>
          <a:p>
            <a:pPr marL="299085" indent="-287020">
              <a:lnSpc>
                <a:spcPct val="100000"/>
              </a:lnSpc>
              <a:buFont typeface="Arial MT"/>
              <a:buChar char="•"/>
              <a:tabLst>
                <a:tab pos="299085" algn="l"/>
                <a:tab pos="299720" algn="l"/>
              </a:tabLst>
            </a:pPr>
            <a:r>
              <a:rPr lang="cs-CZ" sz="1600" spc="-1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Mikro, malý a střední podnik</a:t>
            </a:r>
            <a:r>
              <a:rPr sz="1600" spc="-4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(do</a:t>
            </a:r>
            <a:r>
              <a:rPr sz="1600" spc="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1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250</a:t>
            </a:r>
            <a:r>
              <a:rPr sz="1600" spc="1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1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zaměstnanců</a:t>
            </a:r>
            <a:r>
              <a:rPr sz="1600" spc="4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vč.</a:t>
            </a:r>
            <a:r>
              <a:rPr sz="1600" spc="-2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1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partnerských</a:t>
            </a:r>
            <a:r>
              <a:rPr sz="1600" spc="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a</a:t>
            </a:r>
            <a:r>
              <a:rPr sz="1600" spc="-1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propojených</a:t>
            </a:r>
            <a:r>
              <a:rPr sz="1600" spc="3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1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firem)</a:t>
            </a:r>
            <a:endParaRPr sz="1600" dirty="0">
              <a:solidFill>
                <a:schemeClr val="accent1">
                  <a:lumMod val="50000"/>
                </a:schemeClr>
              </a:solidFill>
              <a:cs typeface="Calibri Light"/>
            </a:endParaRPr>
          </a:p>
          <a:p>
            <a:pPr marL="299085" indent="-287020">
              <a:lnSpc>
                <a:spcPct val="100000"/>
              </a:lnSpc>
              <a:buFont typeface="Arial MT"/>
              <a:buChar char="•"/>
              <a:tabLst>
                <a:tab pos="299085" algn="l"/>
                <a:tab pos="299720" algn="l"/>
              </a:tabLst>
            </a:pPr>
            <a:r>
              <a:rPr sz="1600" spc="-1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Cílové</a:t>
            </a:r>
            <a:r>
              <a:rPr sz="1600" spc="1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1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území:</a:t>
            </a:r>
            <a:r>
              <a:rPr sz="1600" spc="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1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území</a:t>
            </a:r>
            <a:r>
              <a:rPr sz="1600" spc="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MAS</a:t>
            </a:r>
            <a:r>
              <a:rPr sz="1600" spc="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1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se</a:t>
            </a:r>
            <a:r>
              <a:rPr sz="1600" spc="1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1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schváleným</a:t>
            </a:r>
            <a:r>
              <a:rPr sz="160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lang="cs-CZ" sz="1600" spc="-1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programovým</a:t>
            </a:r>
            <a:r>
              <a:rPr lang="cs-CZ" sz="1600" spc="3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lang="cs-CZ" sz="1600" spc="-1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rámcem</a:t>
            </a:r>
          </a:p>
          <a:p>
            <a:pPr marL="299085" indent="-287020">
              <a:lnSpc>
                <a:spcPct val="100000"/>
              </a:lnSpc>
              <a:buFont typeface="Arial MT"/>
              <a:buChar char="•"/>
              <a:tabLst>
                <a:tab pos="299085" algn="l"/>
                <a:tab pos="299720" algn="l"/>
              </a:tabLst>
            </a:pPr>
            <a:r>
              <a:rPr lang="cs-CZ" sz="1600" spc="-5" noProof="1">
                <a:solidFill>
                  <a:schemeClr val="accent1">
                    <a:lumMod val="50000"/>
                  </a:schemeClr>
                </a:solidFill>
                <a:cs typeface="Calibri Light"/>
              </a:rPr>
              <a:t>Splňující</a:t>
            </a:r>
            <a:r>
              <a:rPr lang="cs-CZ" sz="1600" spc="20" noProof="1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CZ </a:t>
            </a:r>
            <a:r>
              <a:rPr sz="1600" spc="-1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NACE</a:t>
            </a:r>
            <a:r>
              <a:rPr sz="1600" spc="3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2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(</a:t>
            </a:r>
            <a:r>
              <a:rPr lang="cs-CZ" sz="1600" spc="-2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Výzva</a:t>
            </a:r>
            <a:r>
              <a:rPr sz="1600" spc="-2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lang="cs-CZ" sz="1600" spc="-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definuje jen nepodporované CZNACE</a:t>
            </a:r>
            <a:r>
              <a:rPr sz="1600" spc="-1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)</a:t>
            </a:r>
            <a:endParaRPr sz="1600" dirty="0">
              <a:solidFill>
                <a:schemeClr val="accent1">
                  <a:lumMod val="50000"/>
                </a:schemeClr>
              </a:solidFill>
              <a:cs typeface="Calibri Light"/>
            </a:endParaRPr>
          </a:p>
          <a:p>
            <a:pPr marL="299085" indent="-287020">
              <a:lnSpc>
                <a:spcPct val="100000"/>
              </a:lnSpc>
              <a:buFont typeface="Arial MT"/>
              <a:buChar char="•"/>
              <a:tabLst>
                <a:tab pos="299085" algn="l"/>
                <a:tab pos="299720" algn="l"/>
              </a:tabLst>
            </a:pPr>
            <a:r>
              <a:rPr sz="1600" spc="-1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Povinnosti</a:t>
            </a:r>
            <a:r>
              <a:rPr sz="1600" spc="4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na</a:t>
            </a:r>
            <a:r>
              <a:rPr sz="1600" spc="1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1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základě </a:t>
            </a:r>
            <a:r>
              <a:rPr sz="1600" spc="-2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zákona</a:t>
            </a:r>
            <a:r>
              <a:rPr sz="1600" spc="1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o</a:t>
            </a:r>
            <a:r>
              <a:rPr sz="1600" spc="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1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rozpočtových</a:t>
            </a:r>
            <a:r>
              <a:rPr sz="1600" spc="2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1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pravidlech:</a:t>
            </a:r>
            <a:endParaRPr sz="1600" dirty="0">
              <a:solidFill>
                <a:schemeClr val="accent1">
                  <a:lumMod val="50000"/>
                </a:schemeClr>
              </a:solidFill>
              <a:cs typeface="Calibri Light"/>
            </a:endParaRPr>
          </a:p>
          <a:p>
            <a:pPr marL="767080" marR="306705" lvl="1" indent="-287020">
              <a:lnSpc>
                <a:spcPct val="100000"/>
              </a:lnSpc>
              <a:spcBef>
                <a:spcPts val="505"/>
              </a:spcBef>
              <a:buChar char="—"/>
              <a:tabLst>
                <a:tab pos="767715" algn="l"/>
              </a:tabLst>
            </a:pPr>
            <a:r>
              <a:rPr sz="1600" spc="-1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Nutnost</a:t>
            </a:r>
            <a:r>
              <a:rPr sz="1600" spc="6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1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zapsání</a:t>
            </a:r>
            <a:r>
              <a:rPr sz="1600" spc="4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v</a:t>
            </a:r>
            <a:r>
              <a:rPr sz="1600" spc="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lang="cs-CZ" sz="1600" spc="-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MS</a:t>
            </a:r>
            <a:r>
              <a:rPr sz="1600" spc="-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2</a:t>
            </a:r>
            <a:r>
              <a:rPr lang="cs-CZ" sz="1600" spc="-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02</a:t>
            </a:r>
            <a:r>
              <a:rPr sz="1600" spc="-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1+</a:t>
            </a:r>
            <a:r>
              <a:rPr sz="1600" spc="5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1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identifikace</a:t>
            </a:r>
            <a:r>
              <a:rPr sz="160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1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osob</a:t>
            </a:r>
            <a:r>
              <a:rPr sz="1600" spc="4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jednajících</a:t>
            </a:r>
            <a:r>
              <a:rPr sz="160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jménem</a:t>
            </a:r>
            <a:r>
              <a:rPr sz="1600" spc="1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1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žadatele</a:t>
            </a:r>
            <a:r>
              <a:rPr sz="160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a</a:t>
            </a:r>
            <a:r>
              <a:rPr sz="1600" spc="1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1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identifikace </a:t>
            </a:r>
            <a:r>
              <a:rPr sz="1600" spc="-34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1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osob,</a:t>
            </a:r>
            <a:r>
              <a:rPr sz="1600" spc="3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v</a:t>
            </a:r>
            <a:r>
              <a:rPr sz="1600" spc="-1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nichž</a:t>
            </a:r>
            <a:r>
              <a:rPr sz="1600" spc="1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má </a:t>
            </a:r>
            <a:r>
              <a:rPr sz="1600" spc="-1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žadatel</a:t>
            </a:r>
            <a:r>
              <a:rPr sz="1600" spc="-2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podíl</a:t>
            </a:r>
            <a:r>
              <a:rPr sz="1600" spc="2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vč.</a:t>
            </a:r>
            <a:r>
              <a:rPr sz="1600" spc="-2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výše</a:t>
            </a:r>
            <a:r>
              <a:rPr sz="1600" spc="-1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1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tohoto</a:t>
            </a:r>
            <a:r>
              <a:rPr sz="1600" spc="2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podílu</a:t>
            </a:r>
            <a:endParaRPr sz="1600" dirty="0">
              <a:solidFill>
                <a:schemeClr val="accent1">
                  <a:lumMod val="50000"/>
                </a:schemeClr>
              </a:solidFill>
              <a:cs typeface="Calibri Light"/>
            </a:endParaRPr>
          </a:p>
          <a:p>
            <a:pPr marL="767080" lvl="1" indent="-287655">
              <a:lnSpc>
                <a:spcPct val="100000"/>
              </a:lnSpc>
              <a:buChar char="—"/>
              <a:tabLst>
                <a:tab pos="767715" algn="l"/>
              </a:tabLst>
            </a:pPr>
            <a:r>
              <a:rPr sz="1600" spc="-1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Nutnost</a:t>
            </a:r>
            <a:r>
              <a:rPr sz="1600" spc="4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1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zapsat</a:t>
            </a:r>
            <a:r>
              <a:rPr sz="1600" spc="1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1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skutečné</a:t>
            </a:r>
            <a:r>
              <a:rPr sz="1600" spc="1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majitele</a:t>
            </a:r>
            <a:r>
              <a:rPr sz="1600" spc="-2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do</a:t>
            </a:r>
            <a:r>
              <a:rPr sz="1600" spc="1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4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tzv.</a:t>
            </a:r>
            <a:r>
              <a:rPr sz="1600" spc="-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u="heavy" spc="-10" dirty="0">
                <a:solidFill>
                  <a:schemeClr val="accent1">
                    <a:lumMod val="50000"/>
                  </a:schemeClr>
                </a:solidFill>
                <a:uFill>
                  <a:solidFill>
                    <a:srgbClr val="009FE2"/>
                  </a:solidFill>
                </a:uFill>
                <a:cs typeface="Calibri Light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Evidence</a:t>
            </a:r>
            <a:r>
              <a:rPr sz="1600" u="heavy" spc="15" dirty="0">
                <a:solidFill>
                  <a:schemeClr val="accent1">
                    <a:lumMod val="50000"/>
                  </a:schemeClr>
                </a:solidFill>
                <a:uFill>
                  <a:solidFill>
                    <a:srgbClr val="009FE2"/>
                  </a:solidFill>
                </a:uFill>
                <a:cs typeface="Calibri Light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sz="1600" u="heavy" spc="-10" dirty="0">
                <a:solidFill>
                  <a:schemeClr val="accent1">
                    <a:lumMod val="50000"/>
                  </a:schemeClr>
                </a:solidFill>
                <a:uFill>
                  <a:solidFill>
                    <a:srgbClr val="009FE2"/>
                  </a:solidFill>
                </a:uFill>
                <a:cs typeface="Calibri Light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skutečných</a:t>
            </a:r>
            <a:r>
              <a:rPr sz="1600" u="heavy" spc="5" dirty="0">
                <a:solidFill>
                  <a:schemeClr val="accent1">
                    <a:lumMod val="50000"/>
                  </a:schemeClr>
                </a:solidFill>
                <a:uFill>
                  <a:solidFill>
                    <a:srgbClr val="009FE2"/>
                  </a:solidFill>
                </a:uFill>
                <a:cs typeface="Calibri Light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sz="1600" u="heavy" spc="-5" dirty="0">
                <a:solidFill>
                  <a:schemeClr val="accent1">
                    <a:lumMod val="50000"/>
                  </a:schemeClr>
                </a:solidFill>
                <a:uFill>
                  <a:solidFill>
                    <a:srgbClr val="009FE2"/>
                  </a:solidFill>
                </a:uFill>
                <a:cs typeface="Calibri Light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majitelů</a:t>
            </a:r>
            <a:r>
              <a:rPr sz="1600" spc="-1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před</a:t>
            </a:r>
            <a:endParaRPr sz="1600" dirty="0">
              <a:solidFill>
                <a:schemeClr val="accent1">
                  <a:lumMod val="50000"/>
                </a:schemeClr>
              </a:solidFill>
              <a:cs typeface="Calibri Light"/>
            </a:endParaRPr>
          </a:p>
          <a:p>
            <a:pPr marL="767080">
              <a:lnSpc>
                <a:spcPct val="100000"/>
              </a:lnSpc>
              <a:spcAft>
                <a:spcPts val="600"/>
              </a:spcAft>
            </a:pPr>
            <a:r>
              <a:rPr sz="1600" spc="-1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zaregistrováním </a:t>
            </a:r>
            <a:r>
              <a:rPr sz="1600" spc="-1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projektu</a:t>
            </a:r>
            <a:endParaRPr sz="1600" dirty="0">
              <a:solidFill>
                <a:schemeClr val="accent1">
                  <a:lumMod val="50000"/>
                </a:schemeClr>
              </a:solidFill>
              <a:cs typeface="Calibri Light"/>
            </a:endParaRPr>
          </a:p>
          <a:p>
            <a:pPr marL="299085" indent="-287020">
              <a:lnSpc>
                <a:spcPct val="100000"/>
              </a:lnSpc>
              <a:buFont typeface="Arial MT"/>
              <a:buChar char="•"/>
              <a:tabLst>
                <a:tab pos="299085" algn="l"/>
                <a:tab pos="299720" algn="l"/>
              </a:tabLst>
            </a:pPr>
            <a:r>
              <a:rPr sz="1600" spc="-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Nesmí</a:t>
            </a:r>
            <a:r>
              <a:rPr sz="1600" spc="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být</a:t>
            </a:r>
            <a:r>
              <a:rPr sz="160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1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podnik</a:t>
            </a:r>
            <a:r>
              <a:rPr sz="1600" spc="3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v</a:t>
            </a:r>
            <a:r>
              <a:rPr sz="1600" spc="-1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likvidaci</a:t>
            </a:r>
            <a:r>
              <a:rPr sz="1600" spc="-2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lang="cs-CZ" sz="1600" spc="-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či </a:t>
            </a:r>
            <a:r>
              <a:rPr lang="cs-CZ" sz="160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vyhlášen</a:t>
            </a:r>
            <a:r>
              <a:rPr lang="cs-CZ" sz="1600" spc="-1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lang="cs-CZ" sz="1600" spc="-1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konkurz</a:t>
            </a:r>
            <a:endParaRPr lang="cs-CZ" sz="1600" dirty="0">
              <a:solidFill>
                <a:schemeClr val="accent1">
                  <a:lumMod val="50000"/>
                </a:schemeClr>
              </a:solidFill>
              <a:cs typeface="Calibri Light"/>
            </a:endParaRPr>
          </a:p>
          <a:p>
            <a:pPr marL="299085" indent="-287020">
              <a:lnSpc>
                <a:spcPct val="100000"/>
              </a:lnSpc>
              <a:buFont typeface="Arial MT"/>
              <a:buChar char="•"/>
              <a:tabLst>
                <a:tab pos="299085" algn="l"/>
                <a:tab pos="299720" algn="l"/>
              </a:tabLst>
            </a:pPr>
            <a:r>
              <a:rPr sz="1600" spc="-1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Nutnost</a:t>
            </a:r>
            <a:r>
              <a:rPr sz="1600" spc="4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uveřejnit</a:t>
            </a:r>
            <a:r>
              <a:rPr sz="1600" spc="-1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ve</a:t>
            </a:r>
            <a:r>
              <a:rPr sz="1600" spc="-2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1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Sbírce</a:t>
            </a:r>
            <a:r>
              <a:rPr sz="1600" spc="-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1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listin</a:t>
            </a:r>
            <a:r>
              <a:rPr sz="1600" spc="2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1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Rozvahu,</a:t>
            </a:r>
            <a:r>
              <a:rPr sz="160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VZZ</a:t>
            </a:r>
            <a:endParaRPr sz="1600" dirty="0">
              <a:solidFill>
                <a:schemeClr val="accent1">
                  <a:lumMod val="50000"/>
                </a:schemeClr>
              </a:solidFill>
              <a:cs typeface="Calibri Light"/>
            </a:endParaRPr>
          </a:p>
          <a:p>
            <a:pPr marL="299085" marR="416559" indent="-287020">
              <a:lnSpc>
                <a:spcPct val="100000"/>
              </a:lnSpc>
              <a:buFont typeface="Arial MT"/>
              <a:buChar char="•"/>
              <a:tabLst>
                <a:tab pos="299085" algn="l"/>
                <a:tab pos="299720" algn="l"/>
              </a:tabLst>
            </a:pPr>
            <a:r>
              <a:rPr sz="1600" spc="-1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Povinnost</a:t>
            </a:r>
            <a:r>
              <a:rPr sz="1600" spc="5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1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registrace</a:t>
            </a:r>
            <a:r>
              <a:rPr sz="160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k</a:t>
            </a:r>
            <a:r>
              <a:rPr sz="1600" spc="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dani</a:t>
            </a:r>
            <a:r>
              <a:rPr sz="1600" spc="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z</a:t>
            </a:r>
            <a:r>
              <a:rPr sz="1600" spc="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příjmů</a:t>
            </a:r>
            <a:r>
              <a:rPr sz="1600" spc="1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a</a:t>
            </a:r>
            <a:r>
              <a:rPr sz="160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to</a:t>
            </a:r>
            <a:r>
              <a:rPr sz="160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1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min.</a:t>
            </a:r>
            <a:r>
              <a:rPr sz="1600" spc="1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2</a:t>
            </a:r>
            <a:r>
              <a:rPr sz="1600" spc="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1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uzavřená</a:t>
            </a:r>
            <a:r>
              <a:rPr sz="1600" spc="-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účetní</a:t>
            </a:r>
            <a:r>
              <a:rPr sz="1600" spc="1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1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období</a:t>
            </a:r>
            <a:r>
              <a:rPr sz="1600" spc="5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po</a:t>
            </a:r>
            <a:r>
              <a:rPr sz="1600" spc="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1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sobě</a:t>
            </a:r>
            <a:r>
              <a:rPr sz="1600" spc="4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jdoucí</a:t>
            </a:r>
            <a:r>
              <a:rPr sz="1600" spc="1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před </a:t>
            </a:r>
            <a:r>
              <a:rPr sz="1600" spc="-35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1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datem</a:t>
            </a:r>
            <a:r>
              <a:rPr sz="1600" spc="-1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podání</a:t>
            </a:r>
            <a:r>
              <a:rPr sz="1600" spc="4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1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žádosti,</a:t>
            </a:r>
            <a:r>
              <a:rPr sz="1600" spc="2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nutné</a:t>
            </a:r>
            <a:r>
              <a:rPr sz="1600" spc="2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doložit</a:t>
            </a:r>
            <a:r>
              <a:rPr sz="1600" spc="1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finančními</a:t>
            </a:r>
            <a:r>
              <a:rPr sz="1600" spc="1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2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výkazy.</a:t>
            </a:r>
            <a:endParaRPr sz="1600" dirty="0">
              <a:solidFill>
                <a:schemeClr val="accent1">
                  <a:lumMod val="50000"/>
                </a:schemeClr>
              </a:solidFill>
              <a:cs typeface="Calibri Light"/>
            </a:endParaRPr>
          </a:p>
          <a:p>
            <a:pPr marL="288290" marR="5080" indent="-276225">
              <a:lnSpc>
                <a:spcPct val="100000"/>
              </a:lnSpc>
              <a:buFont typeface="Arial MT"/>
              <a:buChar char="•"/>
              <a:tabLst>
                <a:tab pos="299085" algn="l"/>
                <a:tab pos="299720" algn="l"/>
              </a:tabLst>
            </a:pPr>
            <a:r>
              <a:rPr sz="1600" spc="-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Nemá</a:t>
            </a:r>
            <a:r>
              <a:rPr sz="160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1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formu</a:t>
            </a:r>
            <a:r>
              <a:rPr sz="1600" spc="1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1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společnosti</a:t>
            </a:r>
            <a:r>
              <a:rPr sz="1600" spc="6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s</a:t>
            </a:r>
            <a:r>
              <a:rPr sz="1600" spc="1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ručením</a:t>
            </a:r>
            <a:r>
              <a:rPr sz="1600" spc="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1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omezeným,</a:t>
            </a:r>
            <a:r>
              <a:rPr sz="1600" spc="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2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kde</a:t>
            </a:r>
            <a:r>
              <a:rPr sz="1600" spc="1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je k podílu</a:t>
            </a:r>
            <a:r>
              <a:rPr sz="1600" spc="4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(podílům)</a:t>
            </a:r>
            <a:r>
              <a:rPr sz="1600" spc="4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1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společníka</a:t>
            </a:r>
            <a:r>
              <a:rPr sz="1600" spc="3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(společníků) </a:t>
            </a:r>
            <a:r>
              <a:rPr sz="1600" spc="-34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vydán kmenový </a:t>
            </a:r>
            <a:r>
              <a:rPr sz="1600" spc="-1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list.</a:t>
            </a:r>
            <a:endParaRPr sz="1600" dirty="0">
              <a:solidFill>
                <a:schemeClr val="accent1">
                  <a:lumMod val="50000"/>
                </a:schemeClr>
              </a:solidFill>
              <a:cs typeface="Calibri Light"/>
            </a:endParaRPr>
          </a:p>
          <a:p>
            <a:pPr marL="299085" indent="-287020">
              <a:lnSpc>
                <a:spcPct val="100000"/>
              </a:lnSpc>
              <a:buFont typeface="Arial MT"/>
              <a:buChar char="•"/>
              <a:tabLst>
                <a:tab pos="299085" algn="l"/>
                <a:tab pos="299720" algn="l"/>
              </a:tabLst>
            </a:pPr>
            <a:r>
              <a:rPr sz="1600" spc="-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Žadatel</a:t>
            </a:r>
            <a:r>
              <a:rPr sz="1600" spc="-3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nesmí</a:t>
            </a:r>
            <a:r>
              <a:rPr sz="1600" spc="2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být</a:t>
            </a:r>
            <a:r>
              <a:rPr sz="1600" spc="1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1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ve</a:t>
            </a:r>
            <a:r>
              <a:rPr sz="1600" spc="-2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1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střetu</a:t>
            </a:r>
            <a:r>
              <a:rPr sz="1600" spc="2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1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zájmů</a:t>
            </a:r>
            <a:r>
              <a:rPr sz="1600" spc="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dle</a:t>
            </a:r>
            <a:r>
              <a:rPr sz="1600" spc="1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1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ust.</a:t>
            </a:r>
            <a:r>
              <a:rPr sz="1600" spc="3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5" dirty="0">
                <a:solidFill>
                  <a:schemeClr val="accent1">
                    <a:lumMod val="50000"/>
                  </a:schemeClr>
                </a:solidFill>
                <a:cs typeface="Calibri"/>
              </a:rPr>
              <a:t>§</a:t>
            </a:r>
            <a:r>
              <a:rPr sz="1600" spc="5" dirty="0">
                <a:solidFill>
                  <a:schemeClr val="accent1">
                    <a:lumMod val="50000"/>
                  </a:schemeClr>
                </a:solidFill>
                <a:cs typeface="Calibri"/>
              </a:rPr>
              <a:t> </a:t>
            </a:r>
            <a:r>
              <a:rPr sz="1600" spc="-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4c</a:t>
            </a:r>
            <a:r>
              <a:rPr sz="1600" spc="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2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zákona</a:t>
            </a:r>
            <a:r>
              <a:rPr sz="1600" spc="1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č.</a:t>
            </a:r>
            <a:r>
              <a:rPr sz="1600" spc="-2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1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159/2006</a:t>
            </a:r>
            <a:r>
              <a:rPr sz="1600" spc="5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Sb.,</a:t>
            </a:r>
            <a:r>
              <a:rPr sz="1600" spc="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o</a:t>
            </a:r>
            <a:r>
              <a:rPr sz="1600" spc="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lang="cs-CZ" sz="1600" spc="-1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střetu</a:t>
            </a:r>
            <a:r>
              <a:rPr sz="1600" spc="2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lang="cs-CZ" sz="1600" spc="-1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zájmů.</a:t>
            </a:r>
            <a:endParaRPr lang="cs-CZ" sz="1600" dirty="0">
              <a:cs typeface="Calibri Light"/>
            </a:endParaRPr>
          </a:p>
        </p:txBody>
      </p:sp>
      <p:pic>
        <p:nvPicPr>
          <p:cNvPr id="5" name="Obrázek 4" descr="Obsah obrázku text, Písmo, bílé, typografie&#10;&#10;Popis byl vytvořen automaticky">
            <a:extLst>
              <a:ext uri="{FF2B5EF4-FFF2-40B4-BE49-F238E27FC236}">
                <a16:creationId xmlns:a16="http://schemas.microsoft.com/office/drawing/2014/main" id="{1F1629F7-AF69-6793-18C8-1CE58C08DE3B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28684" y="418291"/>
            <a:ext cx="1651000" cy="406400"/>
          </a:xfrm>
          <a:prstGeom prst="rect">
            <a:avLst/>
          </a:prstGeom>
        </p:spPr>
      </p:pic>
      <p:pic>
        <p:nvPicPr>
          <p:cNvPr id="6" name="Obrázek 5" descr="Obsah obrázku text, Písmo, snímek obrazovky, Elektricky modrá&#10;&#10;Popis byl vytvořen automaticky">
            <a:extLst>
              <a:ext uri="{FF2B5EF4-FFF2-40B4-BE49-F238E27FC236}">
                <a16:creationId xmlns:a16="http://schemas.microsoft.com/office/drawing/2014/main" id="{EAF288EB-527D-6227-8FC8-C660CE7E28F8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0822" y="284002"/>
            <a:ext cx="3005593" cy="540689"/>
          </a:xfrm>
          <a:prstGeom prst="rect">
            <a:avLst/>
          </a:prstGeom>
        </p:spPr>
      </p:pic>
      <p:pic>
        <p:nvPicPr>
          <p:cNvPr id="7" name="Obrázek 6">
            <a:extLst>
              <a:ext uri="{FF2B5EF4-FFF2-40B4-BE49-F238E27FC236}">
                <a16:creationId xmlns:a16="http://schemas.microsoft.com/office/drawing/2014/main" id="{64428428-D7D0-1815-FC38-0B2E828F84C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162800" y="391837"/>
            <a:ext cx="816935" cy="432854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57200" y="716305"/>
            <a:ext cx="8046720" cy="876522"/>
          </a:xfrm>
          <a:prstGeom prst="rect">
            <a:avLst/>
          </a:prstGeom>
        </p:spPr>
        <p:txBody>
          <a:bodyPr vert="horz" wrap="square" lIns="0" tIns="698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55"/>
              </a:spcBef>
            </a:pPr>
            <a:endParaRPr sz="2850" dirty="0">
              <a:solidFill>
                <a:schemeClr val="tx1"/>
              </a:solidFill>
              <a:latin typeface="Times New Roman"/>
              <a:cs typeface="Times New Roman"/>
            </a:endParaRPr>
          </a:p>
          <a:p>
            <a:pPr marL="1376045">
              <a:lnSpc>
                <a:spcPct val="100000"/>
              </a:lnSpc>
            </a:pPr>
            <a:r>
              <a:rPr lang="cs-CZ" spc="-40" dirty="0">
                <a:solidFill>
                  <a:schemeClr val="accent1">
                    <a:lumMod val="50000"/>
                  </a:schemeClr>
                </a:solidFill>
              </a:rPr>
              <a:t>            </a:t>
            </a:r>
            <a:r>
              <a:rPr spc="-40" dirty="0" err="1">
                <a:solidFill>
                  <a:schemeClr val="accent1">
                    <a:lumMod val="50000"/>
                  </a:schemeClr>
                </a:solidFill>
              </a:rPr>
              <a:t>Velikost</a:t>
            </a:r>
            <a:r>
              <a:rPr spc="-6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spc="-10" dirty="0">
                <a:solidFill>
                  <a:schemeClr val="accent1">
                    <a:lumMod val="50000"/>
                  </a:schemeClr>
                </a:solidFill>
              </a:rPr>
              <a:t>podniku</a:t>
            </a:r>
          </a:p>
        </p:txBody>
      </p:sp>
      <p:grpSp>
        <p:nvGrpSpPr>
          <p:cNvPr id="3" name="object 3"/>
          <p:cNvGrpSpPr/>
          <p:nvPr/>
        </p:nvGrpSpPr>
        <p:grpSpPr>
          <a:xfrm>
            <a:off x="805941" y="2089150"/>
            <a:ext cx="1203960" cy="3535045"/>
            <a:chOff x="805941" y="2089150"/>
            <a:chExt cx="1203960" cy="3535045"/>
          </a:xfrm>
        </p:grpSpPr>
        <p:sp>
          <p:nvSpPr>
            <p:cNvPr id="4" name="object 4"/>
            <p:cNvSpPr/>
            <p:nvPr/>
          </p:nvSpPr>
          <p:spPr>
            <a:xfrm>
              <a:off x="1470659" y="2930652"/>
              <a:ext cx="532765" cy="1931035"/>
            </a:xfrm>
            <a:custGeom>
              <a:avLst/>
              <a:gdLst/>
              <a:ahLst/>
              <a:cxnLst/>
              <a:rect l="l" t="t" r="r" b="b"/>
              <a:pathLst>
                <a:path w="532764" h="1931035">
                  <a:moveTo>
                    <a:pt x="0" y="925068"/>
                  </a:moveTo>
                  <a:lnTo>
                    <a:pt x="266319" y="925068"/>
                  </a:lnTo>
                  <a:lnTo>
                    <a:pt x="266319" y="1930781"/>
                  </a:lnTo>
                  <a:lnTo>
                    <a:pt x="532510" y="1930781"/>
                  </a:lnTo>
                </a:path>
                <a:path w="532764" h="1931035">
                  <a:moveTo>
                    <a:pt x="0" y="925068"/>
                  </a:moveTo>
                  <a:lnTo>
                    <a:pt x="266319" y="925068"/>
                  </a:lnTo>
                  <a:lnTo>
                    <a:pt x="266319" y="965581"/>
                  </a:lnTo>
                  <a:lnTo>
                    <a:pt x="532510" y="965581"/>
                  </a:lnTo>
                </a:path>
                <a:path w="532764" h="1931035">
                  <a:moveTo>
                    <a:pt x="0" y="924687"/>
                  </a:moveTo>
                  <a:lnTo>
                    <a:pt x="266319" y="924687"/>
                  </a:lnTo>
                  <a:lnTo>
                    <a:pt x="266319" y="0"/>
                  </a:lnTo>
                  <a:lnTo>
                    <a:pt x="532510" y="0"/>
                  </a:lnTo>
                </a:path>
              </a:pathLst>
            </a:custGeom>
            <a:ln w="12700">
              <a:solidFill>
                <a:srgbClr val="B9519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812291" y="2095500"/>
              <a:ext cx="658495" cy="3522345"/>
            </a:xfrm>
            <a:custGeom>
              <a:avLst/>
              <a:gdLst/>
              <a:ahLst/>
              <a:cxnLst/>
              <a:rect l="l" t="t" r="r" b="b"/>
              <a:pathLst>
                <a:path w="658494" h="3522345">
                  <a:moveTo>
                    <a:pt x="658368" y="0"/>
                  </a:moveTo>
                  <a:lnTo>
                    <a:pt x="0" y="0"/>
                  </a:lnTo>
                  <a:lnTo>
                    <a:pt x="0" y="3521964"/>
                  </a:lnTo>
                  <a:lnTo>
                    <a:pt x="658368" y="3521964"/>
                  </a:lnTo>
                  <a:lnTo>
                    <a:pt x="658368" y="0"/>
                  </a:lnTo>
                  <a:close/>
                </a:path>
              </a:pathLst>
            </a:custGeom>
            <a:solidFill>
              <a:srgbClr val="EE3D2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812291" y="2095500"/>
              <a:ext cx="658495" cy="3522345"/>
            </a:xfrm>
            <a:custGeom>
              <a:avLst/>
              <a:gdLst/>
              <a:ahLst/>
              <a:cxnLst/>
              <a:rect l="l" t="t" r="r" b="b"/>
              <a:pathLst>
                <a:path w="658494" h="3522345">
                  <a:moveTo>
                    <a:pt x="0" y="3521964"/>
                  </a:moveTo>
                  <a:lnTo>
                    <a:pt x="658368" y="3521964"/>
                  </a:lnTo>
                  <a:lnTo>
                    <a:pt x="658368" y="0"/>
                  </a:lnTo>
                  <a:lnTo>
                    <a:pt x="0" y="0"/>
                  </a:lnTo>
                  <a:lnTo>
                    <a:pt x="0" y="3521964"/>
                  </a:lnTo>
                  <a:close/>
                </a:path>
              </a:pathLst>
            </a:custGeom>
            <a:ln w="127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" name="object 7"/>
          <p:cNvSpPr txBox="1"/>
          <p:nvPr/>
        </p:nvSpPr>
        <p:spPr>
          <a:xfrm>
            <a:off x="915161" y="3430576"/>
            <a:ext cx="482600" cy="851535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>
              <a:lnSpc>
                <a:spcPts val="3520"/>
              </a:lnSpc>
            </a:pPr>
            <a:r>
              <a:rPr sz="3600" dirty="0">
                <a:solidFill>
                  <a:srgbClr val="FFFFFF"/>
                </a:solidFill>
                <a:latin typeface="Calibri Light"/>
                <a:cs typeface="Calibri Light"/>
              </a:rPr>
              <a:t>MSP</a:t>
            </a:r>
            <a:endParaRPr sz="3600">
              <a:latin typeface="Calibri Light"/>
              <a:cs typeface="Calibri Light"/>
            </a:endParaRPr>
          </a:p>
        </p:txBody>
      </p:sp>
      <p:grpSp>
        <p:nvGrpSpPr>
          <p:cNvPr id="8" name="object 8"/>
          <p:cNvGrpSpPr/>
          <p:nvPr/>
        </p:nvGrpSpPr>
        <p:grpSpPr>
          <a:xfrm>
            <a:off x="1997710" y="2538729"/>
            <a:ext cx="2719705" cy="785495"/>
            <a:chOff x="1997710" y="2538729"/>
            <a:chExt cx="2719705" cy="785495"/>
          </a:xfrm>
        </p:grpSpPr>
        <p:sp>
          <p:nvSpPr>
            <p:cNvPr id="9" name="object 9"/>
            <p:cNvSpPr/>
            <p:nvPr/>
          </p:nvSpPr>
          <p:spPr>
            <a:xfrm>
              <a:off x="2004060" y="2545079"/>
              <a:ext cx="2707005" cy="772795"/>
            </a:xfrm>
            <a:custGeom>
              <a:avLst/>
              <a:gdLst/>
              <a:ahLst/>
              <a:cxnLst/>
              <a:rect l="l" t="t" r="r" b="b"/>
              <a:pathLst>
                <a:path w="2707004" h="772795">
                  <a:moveTo>
                    <a:pt x="2706624" y="0"/>
                  </a:moveTo>
                  <a:lnTo>
                    <a:pt x="0" y="0"/>
                  </a:lnTo>
                  <a:lnTo>
                    <a:pt x="0" y="772668"/>
                  </a:lnTo>
                  <a:lnTo>
                    <a:pt x="2706624" y="772668"/>
                  </a:lnTo>
                  <a:lnTo>
                    <a:pt x="2706624" y="0"/>
                  </a:lnTo>
                  <a:close/>
                </a:path>
              </a:pathLst>
            </a:custGeom>
            <a:solidFill>
              <a:srgbClr val="EF4D3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2004060" y="2545079"/>
              <a:ext cx="2707005" cy="772795"/>
            </a:xfrm>
            <a:custGeom>
              <a:avLst/>
              <a:gdLst/>
              <a:ahLst/>
              <a:cxnLst/>
              <a:rect l="l" t="t" r="r" b="b"/>
              <a:pathLst>
                <a:path w="2707004" h="772795">
                  <a:moveTo>
                    <a:pt x="0" y="772668"/>
                  </a:moveTo>
                  <a:lnTo>
                    <a:pt x="2706624" y="772668"/>
                  </a:lnTo>
                  <a:lnTo>
                    <a:pt x="2706624" y="0"/>
                  </a:lnTo>
                  <a:lnTo>
                    <a:pt x="0" y="0"/>
                  </a:lnTo>
                  <a:lnTo>
                    <a:pt x="0" y="772668"/>
                  </a:lnTo>
                  <a:close/>
                </a:path>
              </a:pathLst>
            </a:custGeom>
            <a:ln w="127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1" name="object 11"/>
          <p:cNvSpPr txBox="1"/>
          <p:nvPr/>
        </p:nvSpPr>
        <p:spPr>
          <a:xfrm>
            <a:off x="2004060" y="2545079"/>
            <a:ext cx="2707005" cy="772795"/>
          </a:xfrm>
          <a:prstGeom prst="rect">
            <a:avLst/>
          </a:prstGeom>
        </p:spPr>
        <p:txBody>
          <a:bodyPr vert="horz" wrap="square" lIns="0" tIns="45720" rIns="0" bIns="0" rtlCol="0">
            <a:spAutoFit/>
          </a:bodyPr>
          <a:lstStyle/>
          <a:p>
            <a:pPr marL="635" algn="ctr">
              <a:lnSpc>
                <a:spcPts val="1850"/>
              </a:lnSpc>
              <a:spcBef>
                <a:spcPts val="360"/>
              </a:spcBef>
            </a:pPr>
            <a:r>
              <a:rPr sz="1600" spc="-15" dirty="0">
                <a:solidFill>
                  <a:srgbClr val="FFFFFF"/>
                </a:solidFill>
                <a:latin typeface="Calibri Light"/>
                <a:cs typeface="Calibri Light"/>
              </a:rPr>
              <a:t>Mikropodnik</a:t>
            </a:r>
            <a:endParaRPr sz="1600" dirty="0">
              <a:latin typeface="Calibri Light"/>
              <a:cs typeface="Calibri Light"/>
            </a:endParaRPr>
          </a:p>
          <a:p>
            <a:pPr algn="ctr">
              <a:lnSpc>
                <a:spcPts val="1540"/>
              </a:lnSpc>
            </a:pPr>
            <a:r>
              <a:rPr sz="1400" spc="-5" dirty="0">
                <a:solidFill>
                  <a:srgbClr val="FFFFFF"/>
                </a:solidFill>
                <a:latin typeface="Calibri Light"/>
                <a:cs typeface="Calibri Light"/>
              </a:rPr>
              <a:t>Podmnožina</a:t>
            </a:r>
            <a:r>
              <a:rPr sz="1400" spc="-40" dirty="0">
                <a:solidFill>
                  <a:srgbClr val="FFFFFF"/>
                </a:solidFill>
                <a:latin typeface="Calibri Light"/>
                <a:cs typeface="Calibri Light"/>
              </a:rPr>
              <a:t> </a:t>
            </a:r>
            <a:r>
              <a:rPr sz="1400" spc="-65" dirty="0">
                <a:solidFill>
                  <a:srgbClr val="FFFFFF"/>
                </a:solidFill>
                <a:latin typeface="Calibri Light"/>
                <a:cs typeface="Calibri Light"/>
              </a:rPr>
              <a:t>MP.</a:t>
            </a:r>
            <a:r>
              <a:rPr sz="1400" spc="-5" dirty="0">
                <a:solidFill>
                  <a:srgbClr val="FFFFFF"/>
                </a:solidFill>
                <a:latin typeface="Calibri Light"/>
                <a:cs typeface="Calibri Light"/>
              </a:rPr>
              <a:t> Zam.</a:t>
            </a:r>
            <a:r>
              <a:rPr sz="1400" spc="-10" dirty="0">
                <a:solidFill>
                  <a:srgbClr val="FFFFFF"/>
                </a:solidFill>
                <a:latin typeface="Calibri Light"/>
                <a:cs typeface="Calibri Light"/>
              </a:rPr>
              <a:t> </a:t>
            </a:r>
            <a:r>
              <a:rPr sz="1400" dirty="0">
                <a:solidFill>
                  <a:srgbClr val="FFFFFF"/>
                </a:solidFill>
                <a:latin typeface="Calibri Light"/>
                <a:cs typeface="Calibri Light"/>
              </a:rPr>
              <a:t>&lt;</a:t>
            </a:r>
            <a:r>
              <a:rPr sz="1400" spc="-15" dirty="0">
                <a:solidFill>
                  <a:srgbClr val="FFFFFF"/>
                </a:solidFill>
                <a:latin typeface="Calibri Light"/>
                <a:cs typeface="Calibri Light"/>
              </a:rPr>
              <a:t> </a:t>
            </a:r>
            <a:r>
              <a:rPr sz="1400" dirty="0">
                <a:solidFill>
                  <a:srgbClr val="FFFFFF"/>
                </a:solidFill>
                <a:latin typeface="Calibri Light"/>
                <a:cs typeface="Calibri Light"/>
              </a:rPr>
              <a:t>10</a:t>
            </a:r>
            <a:r>
              <a:rPr sz="1400" spc="-10" dirty="0">
                <a:solidFill>
                  <a:srgbClr val="FFFFFF"/>
                </a:solidFill>
                <a:latin typeface="Calibri Light"/>
                <a:cs typeface="Calibri Light"/>
              </a:rPr>
              <a:t> Obrat</a:t>
            </a:r>
            <a:endParaRPr sz="1400" dirty="0">
              <a:latin typeface="Calibri Light"/>
              <a:cs typeface="Calibri Light"/>
            </a:endParaRPr>
          </a:p>
          <a:p>
            <a:pPr algn="ctr">
              <a:lnSpc>
                <a:spcPts val="1610"/>
              </a:lnSpc>
            </a:pPr>
            <a:r>
              <a:rPr sz="1400" u="sng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 Light"/>
                <a:cs typeface="Calibri Light"/>
              </a:rPr>
              <a:t>NEBO</a:t>
            </a:r>
            <a:r>
              <a:rPr sz="1400" spc="-20" dirty="0">
                <a:solidFill>
                  <a:srgbClr val="FFFFFF"/>
                </a:solidFill>
                <a:latin typeface="Calibri Light"/>
                <a:cs typeface="Calibri Light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Calibri Light"/>
                <a:cs typeface="Calibri Light"/>
              </a:rPr>
              <a:t>aktiva</a:t>
            </a:r>
            <a:r>
              <a:rPr sz="1400" spc="-20" dirty="0">
                <a:solidFill>
                  <a:srgbClr val="FFFFFF"/>
                </a:solidFill>
                <a:latin typeface="Calibri Light"/>
                <a:cs typeface="Calibri Light"/>
              </a:rPr>
              <a:t> </a:t>
            </a:r>
            <a:r>
              <a:rPr sz="1400" dirty="0">
                <a:solidFill>
                  <a:srgbClr val="FFFFFF"/>
                </a:solidFill>
                <a:latin typeface="Calibri Light"/>
                <a:cs typeface="Calibri Light"/>
              </a:rPr>
              <a:t>≤</a:t>
            </a:r>
            <a:r>
              <a:rPr sz="1400" spc="-10" dirty="0">
                <a:solidFill>
                  <a:srgbClr val="FFFFFF"/>
                </a:solidFill>
                <a:latin typeface="Calibri Light"/>
                <a:cs typeface="Calibri Light"/>
              </a:rPr>
              <a:t> </a:t>
            </a:r>
            <a:r>
              <a:rPr sz="1400" dirty="0">
                <a:solidFill>
                  <a:srgbClr val="FFFFFF"/>
                </a:solidFill>
                <a:latin typeface="Calibri Light"/>
                <a:cs typeface="Calibri Light"/>
              </a:rPr>
              <a:t>2</a:t>
            </a:r>
            <a:r>
              <a:rPr sz="1400" spc="-15" dirty="0">
                <a:solidFill>
                  <a:srgbClr val="FFFFFF"/>
                </a:solidFill>
                <a:latin typeface="Calibri Light"/>
                <a:cs typeface="Calibri Light"/>
              </a:rPr>
              <a:t> </a:t>
            </a:r>
            <a:r>
              <a:rPr sz="1400" dirty="0">
                <a:solidFill>
                  <a:srgbClr val="FFFFFF"/>
                </a:solidFill>
                <a:latin typeface="Calibri Light"/>
                <a:cs typeface="Calibri Light"/>
              </a:rPr>
              <a:t>mil.</a:t>
            </a:r>
            <a:r>
              <a:rPr sz="1400" spc="-20" dirty="0">
                <a:solidFill>
                  <a:srgbClr val="FFFFFF"/>
                </a:solidFill>
                <a:latin typeface="Calibri Light"/>
                <a:cs typeface="Calibri Light"/>
              </a:rPr>
              <a:t> </a:t>
            </a:r>
            <a:r>
              <a:rPr sz="1400" dirty="0">
                <a:solidFill>
                  <a:srgbClr val="FFFFFF"/>
                </a:solidFill>
                <a:latin typeface="Calibri Light"/>
                <a:cs typeface="Calibri Light"/>
              </a:rPr>
              <a:t>€</a:t>
            </a:r>
            <a:endParaRPr sz="1400" dirty="0">
              <a:latin typeface="Calibri Light"/>
              <a:cs typeface="Calibri Light"/>
            </a:endParaRPr>
          </a:p>
        </p:txBody>
      </p:sp>
      <p:grpSp>
        <p:nvGrpSpPr>
          <p:cNvPr id="12" name="object 12"/>
          <p:cNvGrpSpPr/>
          <p:nvPr/>
        </p:nvGrpSpPr>
        <p:grpSpPr>
          <a:xfrm>
            <a:off x="1997710" y="3503421"/>
            <a:ext cx="2719705" cy="785495"/>
            <a:chOff x="1997710" y="3503421"/>
            <a:chExt cx="2719705" cy="785495"/>
          </a:xfrm>
        </p:grpSpPr>
        <p:sp>
          <p:nvSpPr>
            <p:cNvPr id="13" name="object 13"/>
            <p:cNvSpPr/>
            <p:nvPr/>
          </p:nvSpPr>
          <p:spPr>
            <a:xfrm>
              <a:off x="2004060" y="3509771"/>
              <a:ext cx="2707005" cy="772795"/>
            </a:xfrm>
            <a:custGeom>
              <a:avLst/>
              <a:gdLst/>
              <a:ahLst/>
              <a:cxnLst/>
              <a:rect l="l" t="t" r="r" b="b"/>
              <a:pathLst>
                <a:path w="2707004" h="772795">
                  <a:moveTo>
                    <a:pt x="2706624" y="0"/>
                  </a:moveTo>
                  <a:lnTo>
                    <a:pt x="0" y="0"/>
                  </a:lnTo>
                  <a:lnTo>
                    <a:pt x="0" y="772667"/>
                  </a:lnTo>
                  <a:lnTo>
                    <a:pt x="2706624" y="772667"/>
                  </a:lnTo>
                  <a:lnTo>
                    <a:pt x="2706624" y="0"/>
                  </a:lnTo>
                  <a:close/>
                </a:path>
              </a:pathLst>
            </a:custGeom>
            <a:solidFill>
              <a:srgbClr val="C51F0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2004060" y="3509771"/>
              <a:ext cx="2707005" cy="772795"/>
            </a:xfrm>
            <a:custGeom>
              <a:avLst/>
              <a:gdLst/>
              <a:ahLst/>
              <a:cxnLst/>
              <a:rect l="l" t="t" r="r" b="b"/>
              <a:pathLst>
                <a:path w="2707004" h="772795">
                  <a:moveTo>
                    <a:pt x="0" y="772667"/>
                  </a:moveTo>
                  <a:lnTo>
                    <a:pt x="2706624" y="772667"/>
                  </a:lnTo>
                  <a:lnTo>
                    <a:pt x="2706624" y="0"/>
                  </a:lnTo>
                  <a:lnTo>
                    <a:pt x="0" y="0"/>
                  </a:lnTo>
                  <a:lnTo>
                    <a:pt x="0" y="772667"/>
                  </a:lnTo>
                  <a:close/>
                </a:path>
              </a:pathLst>
            </a:custGeom>
            <a:ln w="127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5" name="object 15"/>
          <p:cNvSpPr txBox="1"/>
          <p:nvPr/>
        </p:nvSpPr>
        <p:spPr>
          <a:xfrm>
            <a:off x="2004060" y="3509771"/>
            <a:ext cx="2707005" cy="772795"/>
          </a:xfrm>
          <a:prstGeom prst="rect">
            <a:avLst/>
          </a:prstGeom>
        </p:spPr>
        <p:txBody>
          <a:bodyPr vert="horz" wrap="square" lIns="0" tIns="46355" rIns="0" bIns="0" rtlCol="0">
            <a:spAutoFit/>
          </a:bodyPr>
          <a:lstStyle/>
          <a:p>
            <a:pPr marL="1270" algn="ctr">
              <a:lnSpc>
                <a:spcPts val="1850"/>
              </a:lnSpc>
              <a:spcBef>
                <a:spcPts val="365"/>
              </a:spcBef>
            </a:pPr>
            <a:r>
              <a:rPr sz="1600" spc="-5" dirty="0">
                <a:solidFill>
                  <a:srgbClr val="FFFFFF"/>
                </a:solidFill>
                <a:latin typeface="Calibri Light"/>
                <a:cs typeface="Calibri Light"/>
              </a:rPr>
              <a:t>Malý</a:t>
            </a:r>
            <a:r>
              <a:rPr sz="1600" spc="-85" dirty="0">
                <a:solidFill>
                  <a:srgbClr val="FFFFFF"/>
                </a:solidFill>
                <a:latin typeface="Calibri Light"/>
                <a:cs typeface="Calibri Light"/>
              </a:rPr>
              <a:t> </a:t>
            </a:r>
            <a:r>
              <a:rPr sz="1600" spc="-10" dirty="0">
                <a:solidFill>
                  <a:srgbClr val="FFFFFF"/>
                </a:solidFill>
                <a:latin typeface="Calibri Light"/>
                <a:cs typeface="Calibri Light"/>
              </a:rPr>
              <a:t>podnik</a:t>
            </a:r>
            <a:endParaRPr sz="1600" dirty="0">
              <a:latin typeface="Calibri Light"/>
              <a:cs typeface="Calibri Light"/>
            </a:endParaRPr>
          </a:p>
          <a:p>
            <a:pPr algn="ctr">
              <a:lnSpc>
                <a:spcPts val="1540"/>
              </a:lnSpc>
            </a:pPr>
            <a:r>
              <a:rPr sz="1400" dirty="0">
                <a:solidFill>
                  <a:srgbClr val="FFFFFF"/>
                </a:solidFill>
                <a:latin typeface="Calibri Light"/>
                <a:cs typeface="Calibri Light"/>
              </a:rPr>
              <a:t>Zam.&lt;</a:t>
            </a:r>
            <a:r>
              <a:rPr sz="1400" spc="-20" dirty="0">
                <a:solidFill>
                  <a:srgbClr val="FFFFFF"/>
                </a:solidFill>
                <a:latin typeface="Calibri Light"/>
                <a:cs typeface="Calibri Light"/>
              </a:rPr>
              <a:t> </a:t>
            </a:r>
            <a:r>
              <a:rPr sz="1400" dirty="0">
                <a:solidFill>
                  <a:srgbClr val="FFFFFF"/>
                </a:solidFill>
                <a:latin typeface="Calibri Light"/>
                <a:cs typeface="Calibri Light"/>
              </a:rPr>
              <a:t>50</a:t>
            </a:r>
            <a:r>
              <a:rPr sz="1400" spc="-25" dirty="0">
                <a:solidFill>
                  <a:srgbClr val="FFFFFF"/>
                </a:solidFill>
                <a:latin typeface="Calibri Light"/>
                <a:cs typeface="Calibri Light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Calibri Light"/>
                <a:cs typeface="Calibri Light"/>
              </a:rPr>
              <a:t>Obrat</a:t>
            </a:r>
            <a:r>
              <a:rPr sz="1400" spc="-20" dirty="0">
                <a:solidFill>
                  <a:srgbClr val="FFFFFF"/>
                </a:solidFill>
                <a:latin typeface="Calibri Light"/>
                <a:cs typeface="Calibri Light"/>
              </a:rPr>
              <a:t> </a:t>
            </a:r>
            <a:r>
              <a:rPr sz="1400" u="sng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 Light"/>
                <a:cs typeface="Calibri Light"/>
              </a:rPr>
              <a:t>NEBO</a:t>
            </a:r>
            <a:r>
              <a:rPr sz="1400" spc="-35" dirty="0">
                <a:solidFill>
                  <a:srgbClr val="FFFFFF"/>
                </a:solidFill>
                <a:latin typeface="Calibri Light"/>
                <a:cs typeface="Calibri Light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Calibri Light"/>
                <a:cs typeface="Calibri Light"/>
              </a:rPr>
              <a:t>aktiva</a:t>
            </a:r>
            <a:endParaRPr sz="1400" dirty="0">
              <a:latin typeface="Calibri Light"/>
              <a:cs typeface="Calibri Light"/>
            </a:endParaRPr>
          </a:p>
          <a:p>
            <a:pPr algn="ctr">
              <a:lnSpc>
                <a:spcPts val="1610"/>
              </a:lnSpc>
            </a:pPr>
            <a:r>
              <a:rPr sz="1400" dirty="0">
                <a:solidFill>
                  <a:srgbClr val="FFFFFF"/>
                </a:solidFill>
                <a:latin typeface="Calibri Light"/>
                <a:cs typeface="Calibri Light"/>
              </a:rPr>
              <a:t>≤</a:t>
            </a:r>
            <a:r>
              <a:rPr sz="1400" spc="-30" dirty="0">
                <a:solidFill>
                  <a:srgbClr val="FFFFFF"/>
                </a:solidFill>
                <a:latin typeface="Calibri Light"/>
                <a:cs typeface="Calibri Light"/>
              </a:rPr>
              <a:t> </a:t>
            </a:r>
            <a:r>
              <a:rPr sz="1400" dirty="0">
                <a:solidFill>
                  <a:srgbClr val="FFFFFF"/>
                </a:solidFill>
                <a:latin typeface="Calibri Light"/>
                <a:cs typeface="Calibri Light"/>
              </a:rPr>
              <a:t>10</a:t>
            </a:r>
            <a:r>
              <a:rPr sz="1400" spc="-25" dirty="0">
                <a:solidFill>
                  <a:srgbClr val="FFFFFF"/>
                </a:solidFill>
                <a:latin typeface="Calibri Light"/>
                <a:cs typeface="Calibri Light"/>
              </a:rPr>
              <a:t> </a:t>
            </a:r>
            <a:r>
              <a:rPr sz="1400" dirty="0">
                <a:solidFill>
                  <a:srgbClr val="FFFFFF"/>
                </a:solidFill>
                <a:latin typeface="Calibri Light"/>
                <a:cs typeface="Calibri Light"/>
              </a:rPr>
              <a:t>mil.</a:t>
            </a:r>
            <a:r>
              <a:rPr sz="1400" spc="-30" dirty="0">
                <a:solidFill>
                  <a:srgbClr val="FFFFFF"/>
                </a:solidFill>
                <a:latin typeface="Calibri Light"/>
                <a:cs typeface="Calibri Light"/>
              </a:rPr>
              <a:t> </a:t>
            </a:r>
            <a:r>
              <a:rPr sz="1400" dirty="0">
                <a:solidFill>
                  <a:srgbClr val="FFFFFF"/>
                </a:solidFill>
                <a:latin typeface="Calibri Light"/>
                <a:cs typeface="Calibri Light"/>
              </a:rPr>
              <a:t>€</a:t>
            </a:r>
            <a:endParaRPr sz="1400" dirty="0">
              <a:latin typeface="Calibri Light"/>
              <a:cs typeface="Calibri Light"/>
            </a:endParaRPr>
          </a:p>
        </p:txBody>
      </p:sp>
      <p:grpSp>
        <p:nvGrpSpPr>
          <p:cNvPr id="16" name="object 16"/>
          <p:cNvGrpSpPr/>
          <p:nvPr/>
        </p:nvGrpSpPr>
        <p:grpSpPr>
          <a:xfrm>
            <a:off x="1997710" y="4469638"/>
            <a:ext cx="2719705" cy="784225"/>
            <a:chOff x="1997710" y="4469638"/>
            <a:chExt cx="2719705" cy="784225"/>
          </a:xfrm>
        </p:grpSpPr>
        <p:sp>
          <p:nvSpPr>
            <p:cNvPr id="17" name="object 17"/>
            <p:cNvSpPr/>
            <p:nvPr/>
          </p:nvSpPr>
          <p:spPr>
            <a:xfrm>
              <a:off x="2004060" y="4475988"/>
              <a:ext cx="2707005" cy="771525"/>
            </a:xfrm>
            <a:custGeom>
              <a:avLst/>
              <a:gdLst/>
              <a:ahLst/>
              <a:cxnLst/>
              <a:rect l="l" t="t" r="r" b="b"/>
              <a:pathLst>
                <a:path w="2707004" h="771525">
                  <a:moveTo>
                    <a:pt x="2706624" y="0"/>
                  </a:moveTo>
                  <a:lnTo>
                    <a:pt x="0" y="0"/>
                  </a:lnTo>
                  <a:lnTo>
                    <a:pt x="0" y="771144"/>
                  </a:lnTo>
                  <a:lnTo>
                    <a:pt x="2706624" y="771144"/>
                  </a:lnTo>
                  <a:lnTo>
                    <a:pt x="2706624" y="0"/>
                  </a:lnTo>
                  <a:close/>
                </a:path>
              </a:pathLst>
            </a:custGeom>
            <a:solidFill>
              <a:srgbClr val="84150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2004060" y="4475988"/>
              <a:ext cx="2707005" cy="771525"/>
            </a:xfrm>
            <a:custGeom>
              <a:avLst/>
              <a:gdLst/>
              <a:ahLst/>
              <a:cxnLst/>
              <a:rect l="l" t="t" r="r" b="b"/>
              <a:pathLst>
                <a:path w="2707004" h="771525">
                  <a:moveTo>
                    <a:pt x="0" y="771144"/>
                  </a:moveTo>
                  <a:lnTo>
                    <a:pt x="2706624" y="771144"/>
                  </a:lnTo>
                  <a:lnTo>
                    <a:pt x="2706624" y="0"/>
                  </a:lnTo>
                  <a:lnTo>
                    <a:pt x="0" y="0"/>
                  </a:lnTo>
                  <a:lnTo>
                    <a:pt x="0" y="771144"/>
                  </a:lnTo>
                  <a:close/>
                </a:path>
              </a:pathLst>
            </a:custGeom>
            <a:ln w="127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9" name="object 19"/>
          <p:cNvSpPr txBox="1"/>
          <p:nvPr/>
        </p:nvSpPr>
        <p:spPr>
          <a:xfrm>
            <a:off x="2004060" y="4475988"/>
            <a:ext cx="2707005" cy="771525"/>
          </a:xfrm>
          <a:prstGeom prst="rect">
            <a:avLst/>
          </a:prstGeom>
        </p:spPr>
        <p:txBody>
          <a:bodyPr vert="horz" wrap="square" lIns="0" tIns="45085" rIns="0" bIns="0" rtlCol="0">
            <a:spAutoFit/>
          </a:bodyPr>
          <a:lstStyle/>
          <a:p>
            <a:pPr marL="2540" algn="ctr">
              <a:lnSpc>
                <a:spcPts val="1850"/>
              </a:lnSpc>
              <a:spcBef>
                <a:spcPts val="355"/>
              </a:spcBef>
            </a:pPr>
            <a:r>
              <a:rPr sz="1600" spc="-10" dirty="0">
                <a:solidFill>
                  <a:srgbClr val="FFFFFF"/>
                </a:solidFill>
                <a:latin typeface="Calibri Light"/>
                <a:cs typeface="Calibri Light"/>
              </a:rPr>
              <a:t>Střední</a:t>
            </a:r>
            <a:r>
              <a:rPr sz="1600" spc="-70" dirty="0">
                <a:solidFill>
                  <a:srgbClr val="FFFFFF"/>
                </a:solidFill>
                <a:latin typeface="Calibri Light"/>
                <a:cs typeface="Calibri Light"/>
              </a:rPr>
              <a:t> </a:t>
            </a:r>
            <a:r>
              <a:rPr sz="1600" spc="-10" dirty="0">
                <a:solidFill>
                  <a:srgbClr val="FFFFFF"/>
                </a:solidFill>
                <a:latin typeface="Calibri Light"/>
                <a:cs typeface="Calibri Light"/>
              </a:rPr>
              <a:t>podnik</a:t>
            </a:r>
            <a:endParaRPr sz="1600" dirty="0">
              <a:latin typeface="Calibri Light"/>
              <a:cs typeface="Calibri Light"/>
            </a:endParaRPr>
          </a:p>
          <a:p>
            <a:pPr algn="ctr">
              <a:lnSpc>
                <a:spcPts val="1540"/>
              </a:lnSpc>
            </a:pPr>
            <a:r>
              <a:rPr sz="1400" spc="-5" dirty="0">
                <a:solidFill>
                  <a:srgbClr val="FFFFFF"/>
                </a:solidFill>
                <a:latin typeface="Calibri Light"/>
                <a:cs typeface="Calibri Light"/>
              </a:rPr>
              <a:t>Zam.</a:t>
            </a:r>
            <a:r>
              <a:rPr sz="1400" spc="-10" dirty="0">
                <a:solidFill>
                  <a:srgbClr val="FFFFFF"/>
                </a:solidFill>
                <a:latin typeface="Calibri Light"/>
                <a:cs typeface="Calibri Light"/>
              </a:rPr>
              <a:t> </a:t>
            </a:r>
            <a:r>
              <a:rPr sz="1400" dirty="0">
                <a:solidFill>
                  <a:srgbClr val="FFFFFF"/>
                </a:solidFill>
                <a:latin typeface="Calibri Light"/>
                <a:cs typeface="Calibri Light"/>
              </a:rPr>
              <a:t>&lt;</a:t>
            </a:r>
            <a:r>
              <a:rPr sz="1400" spc="-15" dirty="0">
                <a:solidFill>
                  <a:srgbClr val="FFFFFF"/>
                </a:solidFill>
                <a:latin typeface="Calibri Light"/>
                <a:cs typeface="Calibri Light"/>
              </a:rPr>
              <a:t> </a:t>
            </a:r>
            <a:r>
              <a:rPr sz="1400" spc="-5" dirty="0">
                <a:solidFill>
                  <a:srgbClr val="FFFFFF"/>
                </a:solidFill>
                <a:latin typeface="Calibri Light"/>
                <a:cs typeface="Calibri Light"/>
              </a:rPr>
              <a:t>250</a:t>
            </a:r>
            <a:r>
              <a:rPr sz="1400" dirty="0">
                <a:solidFill>
                  <a:srgbClr val="FFFFFF"/>
                </a:solidFill>
                <a:latin typeface="Calibri Light"/>
                <a:cs typeface="Calibri Light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Calibri Light"/>
                <a:cs typeface="Calibri Light"/>
              </a:rPr>
              <a:t>Obrat</a:t>
            </a:r>
            <a:r>
              <a:rPr sz="1400" spc="-30" dirty="0">
                <a:solidFill>
                  <a:srgbClr val="FFFFFF"/>
                </a:solidFill>
                <a:latin typeface="Calibri Light"/>
                <a:cs typeface="Calibri Light"/>
              </a:rPr>
              <a:t> </a:t>
            </a:r>
            <a:r>
              <a:rPr sz="1400" dirty="0">
                <a:solidFill>
                  <a:srgbClr val="FFFFFF"/>
                </a:solidFill>
                <a:latin typeface="Calibri Light"/>
                <a:cs typeface="Calibri Light"/>
              </a:rPr>
              <a:t>≤ </a:t>
            </a:r>
            <a:r>
              <a:rPr sz="1400" spc="-5" dirty="0">
                <a:solidFill>
                  <a:srgbClr val="FFFFFF"/>
                </a:solidFill>
                <a:latin typeface="Calibri Light"/>
                <a:cs typeface="Calibri Light"/>
              </a:rPr>
              <a:t>50</a:t>
            </a:r>
            <a:r>
              <a:rPr sz="1400" spc="-15" dirty="0">
                <a:solidFill>
                  <a:srgbClr val="FFFFFF"/>
                </a:solidFill>
                <a:latin typeface="Calibri Light"/>
                <a:cs typeface="Calibri Light"/>
              </a:rPr>
              <a:t> </a:t>
            </a:r>
            <a:r>
              <a:rPr sz="1400" dirty="0">
                <a:solidFill>
                  <a:srgbClr val="FFFFFF"/>
                </a:solidFill>
                <a:latin typeface="Calibri Light"/>
                <a:cs typeface="Calibri Light"/>
              </a:rPr>
              <a:t>mil.</a:t>
            </a:r>
            <a:r>
              <a:rPr sz="1400" spc="-15" dirty="0">
                <a:solidFill>
                  <a:srgbClr val="FFFFFF"/>
                </a:solidFill>
                <a:latin typeface="Calibri Light"/>
                <a:cs typeface="Calibri Light"/>
              </a:rPr>
              <a:t> </a:t>
            </a:r>
            <a:r>
              <a:rPr sz="1400" dirty="0">
                <a:solidFill>
                  <a:srgbClr val="FFFFFF"/>
                </a:solidFill>
                <a:latin typeface="Calibri Light"/>
                <a:cs typeface="Calibri Light"/>
              </a:rPr>
              <a:t>€</a:t>
            </a:r>
            <a:r>
              <a:rPr sz="1400" spc="15" dirty="0">
                <a:solidFill>
                  <a:srgbClr val="FFFFFF"/>
                </a:solidFill>
                <a:latin typeface="Calibri Light"/>
                <a:cs typeface="Calibri Light"/>
              </a:rPr>
              <a:t> </a:t>
            </a:r>
            <a:r>
              <a:rPr sz="1400" u="sng" spc="-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 Light"/>
                <a:cs typeface="Calibri Light"/>
              </a:rPr>
              <a:t>NEBO</a:t>
            </a:r>
            <a:endParaRPr sz="1400" dirty="0">
              <a:latin typeface="Calibri Light"/>
              <a:cs typeface="Calibri Light"/>
            </a:endParaRPr>
          </a:p>
          <a:p>
            <a:pPr algn="ctr">
              <a:lnSpc>
                <a:spcPts val="1610"/>
              </a:lnSpc>
            </a:pPr>
            <a:r>
              <a:rPr sz="1400" spc="-10" dirty="0">
                <a:solidFill>
                  <a:srgbClr val="FFFFFF"/>
                </a:solidFill>
                <a:latin typeface="Calibri Light"/>
                <a:cs typeface="Calibri Light"/>
              </a:rPr>
              <a:t>Aktiva </a:t>
            </a:r>
            <a:r>
              <a:rPr sz="1400" dirty="0">
                <a:solidFill>
                  <a:srgbClr val="FFFFFF"/>
                </a:solidFill>
                <a:latin typeface="Calibri Light"/>
                <a:cs typeface="Calibri Light"/>
              </a:rPr>
              <a:t>≤</a:t>
            </a:r>
            <a:r>
              <a:rPr sz="1400" spc="-25" dirty="0">
                <a:solidFill>
                  <a:srgbClr val="FFFFFF"/>
                </a:solidFill>
                <a:latin typeface="Calibri Light"/>
                <a:cs typeface="Calibri Light"/>
              </a:rPr>
              <a:t> </a:t>
            </a:r>
            <a:r>
              <a:rPr sz="1400" dirty="0">
                <a:solidFill>
                  <a:srgbClr val="FFFFFF"/>
                </a:solidFill>
                <a:latin typeface="Calibri Light"/>
                <a:cs typeface="Calibri Light"/>
              </a:rPr>
              <a:t>43</a:t>
            </a:r>
            <a:r>
              <a:rPr sz="1400" spc="-15" dirty="0">
                <a:solidFill>
                  <a:srgbClr val="FFFFFF"/>
                </a:solidFill>
                <a:latin typeface="Calibri Light"/>
                <a:cs typeface="Calibri Light"/>
              </a:rPr>
              <a:t> </a:t>
            </a:r>
            <a:r>
              <a:rPr sz="1400" dirty="0">
                <a:solidFill>
                  <a:srgbClr val="FFFFFF"/>
                </a:solidFill>
                <a:latin typeface="Calibri Light"/>
                <a:cs typeface="Calibri Light"/>
              </a:rPr>
              <a:t>mil.</a:t>
            </a:r>
            <a:r>
              <a:rPr sz="1400" spc="-40" dirty="0">
                <a:solidFill>
                  <a:srgbClr val="FFFFFF"/>
                </a:solidFill>
                <a:latin typeface="Calibri Light"/>
                <a:cs typeface="Calibri Light"/>
              </a:rPr>
              <a:t> </a:t>
            </a:r>
            <a:r>
              <a:rPr sz="1400" dirty="0">
                <a:solidFill>
                  <a:srgbClr val="FFFFFF"/>
                </a:solidFill>
                <a:latin typeface="Calibri Light"/>
                <a:cs typeface="Calibri Light"/>
              </a:rPr>
              <a:t>€</a:t>
            </a:r>
            <a:endParaRPr sz="1400" dirty="0">
              <a:latin typeface="Calibri Light"/>
              <a:cs typeface="Calibri Light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651763" y="5714491"/>
            <a:ext cx="8267700" cy="10642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56845" marR="210185" indent="-144780">
              <a:lnSpc>
                <a:spcPct val="100000"/>
              </a:lnSpc>
              <a:spcBef>
                <a:spcPts val="95"/>
              </a:spcBef>
              <a:buFont typeface="Arial MT"/>
              <a:buChar char="•"/>
              <a:tabLst>
                <a:tab pos="157480" algn="l"/>
              </a:tabLst>
            </a:pPr>
            <a:r>
              <a:rPr sz="1600" spc="-1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Kritérium</a:t>
            </a:r>
            <a:r>
              <a:rPr sz="1600" spc="1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počtu</a:t>
            </a:r>
            <a:r>
              <a:rPr sz="1600" spc="-6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2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zaměstnanců</a:t>
            </a:r>
            <a:r>
              <a:rPr sz="1600" spc="-6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musí</a:t>
            </a:r>
            <a:r>
              <a:rPr sz="1600" spc="2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být</a:t>
            </a:r>
            <a:r>
              <a:rPr sz="160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splněno</a:t>
            </a:r>
            <a:r>
              <a:rPr sz="1600" spc="4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1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vždy.</a:t>
            </a:r>
            <a:r>
              <a:rPr sz="1600" spc="-3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Dále </a:t>
            </a:r>
            <a:r>
              <a:rPr sz="1600" spc="-1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musí</a:t>
            </a:r>
            <a:r>
              <a:rPr sz="1600" spc="1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být</a:t>
            </a:r>
            <a:r>
              <a:rPr sz="160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splněno</a:t>
            </a:r>
            <a:r>
              <a:rPr sz="1600" spc="4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1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buď</a:t>
            </a:r>
            <a:r>
              <a:rPr sz="1600" spc="-3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kritérium</a:t>
            </a:r>
            <a:r>
              <a:rPr sz="160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2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obratu, </a:t>
            </a:r>
            <a:r>
              <a:rPr sz="1600" spc="-34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1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nebo</a:t>
            </a:r>
            <a:r>
              <a:rPr sz="1600" spc="-5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kritérium</a:t>
            </a:r>
            <a:r>
              <a:rPr sz="160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1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bilanční</a:t>
            </a:r>
            <a:r>
              <a:rPr sz="1600" spc="-5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1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sumy</a:t>
            </a:r>
            <a:r>
              <a:rPr sz="1600" spc="-6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1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roční</a:t>
            </a:r>
            <a:r>
              <a:rPr sz="1600" spc="-5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4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rozvahy.</a:t>
            </a:r>
            <a:endParaRPr sz="1600" dirty="0">
              <a:solidFill>
                <a:schemeClr val="accent1">
                  <a:lumMod val="50000"/>
                </a:schemeClr>
              </a:solidFill>
              <a:cs typeface="Calibri Light"/>
            </a:endParaRPr>
          </a:p>
          <a:p>
            <a:pPr marL="156845" marR="5080" indent="-144780">
              <a:lnSpc>
                <a:spcPct val="100000"/>
              </a:lnSpc>
              <a:spcBef>
                <a:spcPts val="505"/>
              </a:spcBef>
              <a:buFont typeface="Arial MT"/>
              <a:buChar char="•"/>
              <a:tabLst>
                <a:tab pos="157480" algn="l"/>
              </a:tabLst>
            </a:pPr>
            <a:r>
              <a:rPr sz="1600" spc="-25" dirty="0">
                <a:solidFill>
                  <a:srgbClr val="FF0000"/>
                </a:solidFill>
                <a:cs typeface="Calibri Light"/>
              </a:rPr>
              <a:t>Pozor</a:t>
            </a:r>
            <a:r>
              <a:rPr sz="1600" spc="-5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na</a:t>
            </a:r>
            <a:r>
              <a:rPr sz="1600" spc="2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definici</a:t>
            </a:r>
            <a:r>
              <a:rPr sz="160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1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jednoho</a:t>
            </a:r>
            <a:r>
              <a:rPr sz="1600" spc="3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1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podniku,</a:t>
            </a:r>
            <a:r>
              <a:rPr sz="1600" spc="4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2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kdy</a:t>
            </a:r>
            <a:r>
              <a:rPr sz="1600" spc="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se</a:t>
            </a:r>
            <a:r>
              <a:rPr sz="1600" spc="1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musí</a:t>
            </a:r>
            <a:r>
              <a:rPr sz="1600" spc="3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1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sčítat</a:t>
            </a:r>
            <a:r>
              <a:rPr sz="1600" spc="1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1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vlastnické</a:t>
            </a:r>
            <a:r>
              <a:rPr sz="160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podíly</a:t>
            </a:r>
            <a:r>
              <a:rPr sz="1600" spc="2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nad</a:t>
            </a:r>
            <a:r>
              <a:rPr sz="1600" spc="2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25</a:t>
            </a:r>
            <a:r>
              <a:rPr sz="1600" spc="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%</a:t>
            </a:r>
            <a:r>
              <a:rPr sz="1600" spc="1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daným</a:t>
            </a:r>
            <a:r>
              <a:rPr sz="1600" spc="1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dílem</a:t>
            </a:r>
            <a:r>
              <a:rPr sz="1600" spc="1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a</a:t>
            </a:r>
            <a:r>
              <a:rPr sz="160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nad </a:t>
            </a:r>
            <a:r>
              <a:rPr sz="1600" spc="-35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50</a:t>
            </a:r>
            <a:r>
              <a:rPr sz="1600" spc="1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%</a:t>
            </a:r>
            <a:r>
              <a:rPr sz="1600" spc="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celým</a:t>
            </a:r>
            <a:r>
              <a:rPr sz="1600" spc="-3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dílem</a:t>
            </a:r>
            <a:r>
              <a:rPr sz="1600" spc="1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k</a:t>
            </a:r>
            <a:r>
              <a:rPr sz="1600" spc="-1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žadateli.</a:t>
            </a:r>
            <a:endParaRPr sz="1600" dirty="0">
              <a:solidFill>
                <a:schemeClr val="accent1">
                  <a:lumMod val="50000"/>
                </a:schemeClr>
              </a:solidFill>
              <a:cs typeface="Calibri Light"/>
            </a:endParaRPr>
          </a:p>
        </p:txBody>
      </p:sp>
      <p:pic>
        <p:nvPicPr>
          <p:cNvPr id="21" name="object 21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867400" y="1368948"/>
            <a:ext cx="1658111" cy="3857244"/>
          </a:xfrm>
          <a:prstGeom prst="rect">
            <a:avLst/>
          </a:prstGeom>
        </p:spPr>
      </p:pic>
      <p:pic>
        <p:nvPicPr>
          <p:cNvPr id="23" name="Obrázek 22" descr="Obsah obrázku text, Písmo, bílé, typografie&#10;&#10;Popis byl vytvořen automaticky">
            <a:extLst>
              <a:ext uri="{FF2B5EF4-FFF2-40B4-BE49-F238E27FC236}">
                <a16:creationId xmlns:a16="http://schemas.microsoft.com/office/drawing/2014/main" id="{BD6D28C4-EF15-89C5-ADF0-BB7847E14113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28684" y="418291"/>
            <a:ext cx="1651000" cy="406400"/>
          </a:xfrm>
          <a:prstGeom prst="rect">
            <a:avLst/>
          </a:prstGeom>
        </p:spPr>
      </p:pic>
      <p:pic>
        <p:nvPicPr>
          <p:cNvPr id="24" name="Obrázek 23" descr="Obsah obrázku text, Písmo, snímek obrazovky, Elektricky modrá&#10;&#10;Popis byl vytvořen automaticky">
            <a:extLst>
              <a:ext uri="{FF2B5EF4-FFF2-40B4-BE49-F238E27FC236}">
                <a16:creationId xmlns:a16="http://schemas.microsoft.com/office/drawing/2014/main" id="{4F4B72F8-CE69-1982-0819-708CE6BF684A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0822" y="284002"/>
            <a:ext cx="3005593" cy="540689"/>
          </a:xfrm>
          <a:prstGeom prst="rect">
            <a:avLst/>
          </a:prstGeom>
        </p:spPr>
      </p:pic>
      <p:pic>
        <p:nvPicPr>
          <p:cNvPr id="25" name="Obrázek 24">
            <a:extLst>
              <a:ext uri="{FF2B5EF4-FFF2-40B4-BE49-F238E27FC236}">
                <a16:creationId xmlns:a16="http://schemas.microsoft.com/office/drawing/2014/main" id="{551F78A0-59AE-B603-BB14-E4192A02C35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162800" y="355951"/>
            <a:ext cx="816935" cy="432854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56819" y="659416"/>
            <a:ext cx="8046720" cy="861133"/>
          </a:xfrm>
          <a:prstGeom prst="rect">
            <a:avLst/>
          </a:prstGeom>
        </p:spPr>
        <p:txBody>
          <a:bodyPr vert="horz" wrap="square" lIns="0" tIns="698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55"/>
              </a:spcBef>
            </a:pPr>
            <a:endParaRPr sz="2750" dirty="0">
              <a:latin typeface="Times New Roman"/>
              <a:cs typeface="Times New Roman"/>
            </a:endParaRPr>
          </a:p>
          <a:p>
            <a:pPr marR="635" algn="ctr">
              <a:lnSpc>
                <a:spcPct val="100000"/>
              </a:lnSpc>
            </a:pPr>
            <a:r>
              <a:rPr spc="-10" dirty="0">
                <a:solidFill>
                  <a:schemeClr val="accent1">
                    <a:lumMod val="50000"/>
                  </a:schemeClr>
                </a:solidFill>
              </a:rPr>
              <a:t>Způsobilé</a:t>
            </a:r>
            <a:r>
              <a:rPr spc="1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spc="-10" dirty="0">
                <a:solidFill>
                  <a:schemeClr val="accent1">
                    <a:lumMod val="50000"/>
                  </a:schemeClr>
                </a:solidFill>
              </a:rPr>
              <a:t>výdaje</a:t>
            </a:r>
            <a:r>
              <a:rPr spc="15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spc="-5" dirty="0">
                <a:solidFill>
                  <a:schemeClr val="accent1">
                    <a:lumMod val="50000"/>
                  </a:schemeClr>
                </a:solidFill>
              </a:rPr>
              <a:t>–</a:t>
            </a:r>
            <a:r>
              <a:rPr spc="1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spc="-5" dirty="0">
                <a:solidFill>
                  <a:schemeClr val="accent1">
                    <a:lumMod val="50000"/>
                  </a:schemeClr>
                </a:solidFill>
              </a:rPr>
              <a:t>dle</a:t>
            </a:r>
            <a:r>
              <a:rPr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spc="-5" dirty="0">
                <a:solidFill>
                  <a:schemeClr val="accent1">
                    <a:lumMod val="50000"/>
                  </a:schemeClr>
                </a:solidFill>
              </a:rPr>
              <a:t>de</a:t>
            </a:r>
            <a:r>
              <a:rPr spc="5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spc="-5" dirty="0">
                <a:solidFill>
                  <a:schemeClr val="accent1">
                    <a:lumMod val="50000"/>
                  </a:schemeClr>
                </a:solidFill>
              </a:rPr>
              <a:t>minimis I.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sz="half" idx="2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69875" indent="-257810">
              <a:lnSpc>
                <a:spcPct val="100000"/>
              </a:lnSpc>
              <a:spcBef>
                <a:spcPts val="95"/>
              </a:spcBef>
              <a:buAutoNum type="alphaLcParenR"/>
              <a:tabLst>
                <a:tab pos="270510" algn="l"/>
              </a:tabLst>
            </a:pPr>
            <a:r>
              <a:rPr spc="-5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D</a:t>
            </a:r>
            <a:r>
              <a:rPr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l</a:t>
            </a:r>
            <a:r>
              <a:rPr spc="-1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o</a:t>
            </a:r>
            <a:r>
              <a:rPr spc="-25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u</a:t>
            </a:r>
            <a:r>
              <a:rPr spc="-3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h</a:t>
            </a:r>
            <a:r>
              <a:rPr spc="-1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o</a:t>
            </a:r>
            <a:r>
              <a:rPr spc="-25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do</a:t>
            </a:r>
            <a:r>
              <a:rPr spc="-2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b</a:t>
            </a:r>
            <a:r>
              <a:rPr spc="-5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ý</a:t>
            </a:r>
            <a:r>
              <a:rPr spc="-6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 </a:t>
            </a:r>
            <a:r>
              <a:rPr spc="-5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hm</a:t>
            </a:r>
            <a:r>
              <a:rPr spc="-25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o</a:t>
            </a:r>
            <a:r>
              <a:rPr spc="-15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t</a:t>
            </a:r>
            <a:r>
              <a:rPr spc="-2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n</a:t>
            </a:r>
            <a:r>
              <a:rPr spc="-5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ý</a:t>
            </a:r>
            <a:r>
              <a:rPr spc="-7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 </a:t>
            </a:r>
            <a:r>
              <a:rPr spc="-5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ma</a:t>
            </a:r>
            <a:r>
              <a:rPr spc="-1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j</a:t>
            </a:r>
            <a:r>
              <a:rPr spc="-3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e</a:t>
            </a:r>
            <a:r>
              <a:rPr spc="-4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t</a:t>
            </a:r>
            <a:r>
              <a:rPr spc="-15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e</a:t>
            </a:r>
            <a:r>
              <a:rPr spc="-25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k</a:t>
            </a:r>
            <a:r>
              <a:rPr spc="-5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:</a:t>
            </a:r>
          </a:p>
          <a:p>
            <a:pPr>
              <a:lnSpc>
                <a:spcPct val="100000"/>
              </a:lnSpc>
              <a:spcBef>
                <a:spcPts val="40"/>
              </a:spcBef>
              <a:buClr>
                <a:srgbClr val="002D5F"/>
              </a:buClr>
              <a:buFont typeface="Calibri Light"/>
              <a:buAutoNum type="alphaLcParenR"/>
            </a:pPr>
            <a:endParaRPr dirty="0">
              <a:solidFill>
                <a:schemeClr val="accent1">
                  <a:lumMod val="50000"/>
                </a:schemeClr>
              </a:solidFill>
              <a:latin typeface="+mn-lt"/>
            </a:endParaRPr>
          </a:p>
          <a:p>
            <a:pPr marL="356870" lvl="1" indent="-81280">
              <a:lnSpc>
                <a:spcPct val="100000"/>
              </a:lnSpc>
              <a:spcBef>
                <a:spcPts val="5"/>
              </a:spcBef>
              <a:buSzPct val="93750"/>
              <a:buFont typeface="Arial MT"/>
              <a:buChar char="•"/>
              <a:tabLst>
                <a:tab pos="357505" algn="l"/>
              </a:tabLst>
            </a:pPr>
            <a:r>
              <a:rPr sz="1600" spc="-1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Výrobní</a:t>
            </a:r>
            <a:r>
              <a:rPr sz="1600" spc="2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1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stroje</a:t>
            </a:r>
            <a:r>
              <a:rPr sz="1600" spc="1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a jejich</a:t>
            </a:r>
            <a:r>
              <a:rPr sz="1600" spc="-3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1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součásti-</a:t>
            </a:r>
            <a:r>
              <a:rPr sz="1600" spc="3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i="1" spc="-1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pouze</a:t>
            </a:r>
            <a:r>
              <a:rPr sz="1600" i="1" spc="2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i="1" spc="-3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za</a:t>
            </a:r>
            <a:r>
              <a:rPr sz="1600" i="1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endParaRPr sz="1600" dirty="0">
              <a:solidFill>
                <a:schemeClr val="accent1">
                  <a:lumMod val="50000"/>
                </a:schemeClr>
              </a:solidFill>
              <a:cs typeface="Calibri Light"/>
            </a:endParaRPr>
          </a:p>
          <a:p>
            <a:pPr marL="356870" marR="5080">
              <a:lnSpc>
                <a:spcPct val="100000"/>
              </a:lnSpc>
            </a:pPr>
            <a:r>
              <a:rPr i="1" spc="5" dirty="0">
                <a:solidFill>
                  <a:schemeClr val="accent1">
                    <a:lumMod val="50000"/>
                  </a:schemeClr>
                </a:solidFill>
                <a:latin typeface="+mn-lt"/>
                <a:cs typeface="Calibri Light"/>
              </a:rPr>
              <a:t>pĭedpokladu,</a:t>
            </a:r>
            <a:r>
              <a:rPr i="1" spc="45" dirty="0">
                <a:solidFill>
                  <a:schemeClr val="accent1">
                    <a:lumMod val="50000"/>
                  </a:schemeClr>
                </a:solidFill>
                <a:latin typeface="+mn-lt"/>
                <a:cs typeface="Calibri Light"/>
              </a:rPr>
              <a:t> </a:t>
            </a:r>
            <a:r>
              <a:rPr i="1" spc="-15" dirty="0">
                <a:solidFill>
                  <a:schemeClr val="accent1">
                    <a:lumMod val="50000"/>
                  </a:schemeClr>
                </a:solidFill>
                <a:latin typeface="+mn-lt"/>
                <a:cs typeface="Calibri Light"/>
              </a:rPr>
              <a:t>že</a:t>
            </a:r>
            <a:r>
              <a:rPr i="1" dirty="0">
                <a:solidFill>
                  <a:schemeClr val="accent1">
                    <a:lumMod val="50000"/>
                  </a:schemeClr>
                </a:solidFill>
                <a:latin typeface="+mn-lt"/>
                <a:cs typeface="Calibri Light"/>
              </a:rPr>
              <a:t> </a:t>
            </a:r>
            <a:r>
              <a:rPr i="1" spc="-10" dirty="0">
                <a:solidFill>
                  <a:schemeClr val="accent1">
                    <a:lumMod val="50000"/>
                  </a:schemeClr>
                </a:solidFill>
                <a:latin typeface="+mn-lt"/>
                <a:cs typeface="Calibri Light"/>
              </a:rPr>
              <a:t>součástí</a:t>
            </a:r>
            <a:r>
              <a:rPr i="1" spc="55" dirty="0">
                <a:solidFill>
                  <a:schemeClr val="accent1">
                    <a:lumMod val="50000"/>
                  </a:schemeClr>
                </a:solidFill>
                <a:latin typeface="+mn-lt"/>
                <a:cs typeface="Calibri Light"/>
              </a:rPr>
              <a:t> </a:t>
            </a:r>
            <a:r>
              <a:rPr i="1" spc="10" dirty="0">
                <a:solidFill>
                  <a:schemeClr val="accent1">
                    <a:lumMod val="50000"/>
                  </a:schemeClr>
                </a:solidFill>
                <a:latin typeface="+mn-lt"/>
                <a:cs typeface="Calibri Light"/>
              </a:rPr>
              <a:t>poĭizovací</a:t>
            </a:r>
            <a:r>
              <a:rPr i="1" spc="20" dirty="0">
                <a:solidFill>
                  <a:schemeClr val="accent1">
                    <a:lumMod val="50000"/>
                  </a:schemeClr>
                </a:solidFill>
                <a:latin typeface="+mn-lt"/>
                <a:cs typeface="Calibri Light"/>
              </a:rPr>
              <a:t> </a:t>
            </a:r>
            <a:r>
              <a:rPr i="1" spc="-20" dirty="0">
                <a:solidFill>
                  <a:schemeClr val="accent1">
                    <a:lumMod val="50000"/>
                  </a:schemeClr>
                </a:solidFill>
                <a:latin typeface="+mn-lt"/>
                <a:cs typeface="Calibri Light"/>
              </a:rPr>
              <a:t>ceny </a:t>
            </a:r>
            <a:r>
              <a:rPr i="1" spc="-15" dirty="0">
                <a:solidFill>
                  <a:schemeClr val="accent1">
                    <a:lumMod val="50000"/>
                  </a:schemeClr>
                </a:solidFill>
                <a:latin typeface="+mn-lt"/>
                <a:cs typeface="Calibri Light"/>
              </a:rPr>
              <a:t> </a:t>
            </a:r>
            <a:r>
              <a:rPr i="1" spc="-10" dirty="0">
                <a:solidFill>
                  <a:schemeClr val="accent1">
                    <a:lumMod val="50000"/>
                  </a:schemeClr>
                </a:solidFill>
                <a:latin typeface="+mn-lt"/>
                <a:cs typeface="Calibri Light"/>
              </a:rPr>
              <a:t>uvedené</a:t>
            </a:r>
            <a:r>
              <a:rPr i="1" spc="25" dirty="0">
                <a:solidFill>
                  <a:schemeClr val="accent1">
                    <a:lumMod val="50000"/>
                  </a:schemeClr>
                </a:solidFill>
                <a:latin typeface="+mn-lt"/>
                <a:cs typeface="Calibri Light"/>
              </a:rPr>
              <a:t> </a:t>
            </a:r>
            <a:r>
              <a:rPr i="1" spc="-5" dirty="0">
                <a:solidFill>
                  <a:schemeClr val="accent1">
                    <a:lumMod val="50000"/>
                  </a:schemeClr>
                </a:solidFill>
                <a:latin typeface="+mn-lt"/>
                <a:cs typeface="Calibri Light"/>
              </a:rPr>
              <a:t>v</a:t>
            </a:r>
            <a:r>
              <a:rPr i="1" spc="-10" dirty="0">
                <a:solidFill>
                  <a:schemeClr val="accent1">
                    <a:lumMod val="50000"/>
                  </a:schemeClr>
                </a:solidFill>
                <a:latin typeface="+mn-lt"/>
                <a:cs typeface="Calibri Light"/>
              </a:rPr>
              <a:t> rozpočtu</a:t>
            </a:r>
            <a:r>
              <a:rPr i="1" spc="25" dirty="0">
                <a:solidFill>
                  <a:schemeClr val="accent1">
                    <a:lumMod val="50000"/>
                  </a:schemeClr>
                </a:solidFill>
                <a:latin typeface="+mn-lt"/>
                <a:cs typeface="Calibri Light"/>
              </a:rPr>
              <a:t> </a:t>
            </a:r>
            <a:r>
              <a:rPr i="1" spc="-5" dirty="0">
                <a:solidFill>
                  <a:schemeClr val="accent1">
                    <a:lumMod val="50000"/>
                  </a:schemeClr>
                </a:solidFill>
                <a:latin typeface="+mn-lt"/>
                <a:cs typeface="Calibri Light"/>
              </a:rPr>
              <a:t>projektu</a:t>
            </a:r>
            <a:r>
              <a:rPr i="1" spc="5" dirty="0">
                <a:solidFill>
                  <a:schemeClr val="accent1">
                    <a:lumMod val="50000"/>
                  </a:schemeClr>
                </a:solidFill>
                <a:latin typeface="+mn-lt"/>
                <a:cs typeface="Calibri Light"/>
              </a:rPr>
              <a:t> </a:t>
            </a:r>
            <a:r>
              <a:rPr i="1" spc="-10" dirty="0">
                <a:solidFill>
                  <a:schemeClr val="accent1">
                    <a:lumMod val="50000"/>
                  </a:schemeClr>
                </a:solidFill>
                <a:latin typeface="+mn-lt"/>
                <a:cs typeface="Calibri Light"/>
              </a:rPr>
              <a:t>je </a:t>
            </a:r>
            <a:r>
              <a:rPr i="1" spc="5" dirty="0">
                <a:solidFill>
                  <a:schemeClr val="accent1">
                    <a:lumMod val="50000"/>
                  </a:schemeClr>
                </a:solidFill>
                <a:latin typeface="+mn-lt"/>
                <a:cs typeface="Calibri Light"/>
              </a:rPr>
              <a:t>pĭíslušenství </a:t>
            </a:r>
            <a:r>
              <a:rPr i="1" spc="10" dirty="0">
                <a:solidFill>
                  <a:schemeClr val="accent1">
                    <a:lumMod val="50000"/>
                  </a:schemeClr>
                </a:solidFill>
                <a:latin typeface="+mn-lt"/>
                <a:cs typeface="Calibri Light"/>
              </a:rPr>
              <a:t> </a:t>
            </a:r>
            <a:r>
              <a:rPr i="1" spc="-5" dirty="0">
                <a:solidFill>
                  <a:schemeClr val="accent1">
                    <a:lumMod val="50000"/>
                  </a:schemeClr>
                </a:solidFill>
                <a:latin typeface="+mn-lt"/>
                <a:cs typeface="Calibri Light"/>
              </a:rPr>
              <a:t>pro</a:t>
            </a:r>
            <a:r>
              <a:rPr i="1" dirty="0">
                <a:solidFill>
                  <a:schemeClr val="accent1">
                    <a:lumMod val="50000"/>
                  </a:schemeClr>
                </a:solidFill>
                <a:latin typeface="+mn-lt"/>
                <a:cs typeface="Calibri Light"/>
              </a:rPr>
              <a:t> </a:t>
            </a:r>
            <a:r>
              <a:rPr i="1" spc="-10" dirty="0">
                <a:solidFill>
                  <a:schemeClr val="accent1">
                    <a:lumMod val="50000"/>
                  </a:schemeClr>
                </a:solidFill>
                <a:latin typeface="+mn-lt"/>
                <a:cs typeface="Calibri Light"/>
              </a:rPr>
              <a:t>manipulaci</a:t>
            </a:r>
            <a:r>
              <a:rPr i="1" spc="45" dirty="0">
                <a:solidFill>
                  <a:schemeClr val="accent1">
                    <a:lumMod val="50000"/>
                  </a:schemeClr>
                </a:solidFill>
                <a:latin typeface="+mn-lt"/>
                <a:cs typeface="Calibri Light"/>
              </a:rPr>
              <a:t> </a:t>
            </a:r>
            <a:r>
              <a:rPr i="1" spc="-10" dirty="0">
                <a:solidFill>
                  <a:schemeClr val="accent1">
                    <a:lumMod val="50000"/>
                  </a:schemeClr>
                </a:solidFill>
                <a:latin typeface="+mn-lt"/>
                <a:cs typeface="Calibri Light"/>
              </a:rPr>
              <a:t>ve</a:t>
            </a:r>
            <a:r>
              <a:rPr i="1" spc="-5" dirty="0">
                <a:solidFill>
                  <a:schemeClr val="accent1">
                    <a:lumMod val="50000"/>
                  </a:schemeClr>
                </a:solidFill>
                <a:latin typeface="+mn-lt"/>
                <a:cs typeface="Calibri Light"/>
              </a:rPr>
              <a:t> </a:t>
            </a:r>
            <a:r>
              <a:rPr i="1" spc="-15" dirty="0">
                <a:solidFill>
                  <a:schemeClr val="accent1">
                    <a:lumMod val="50000"/>
                  </a:schemeClr>
                </a:solidFill>
                <a:latin typeface="+mn-lt"/>
                <a:cs typeface="Calibri Light"/>
              </a:rPr>
              <a:t>smyslu</a:t>
            </a:r>
            <a:r>
              <a:rPr i="1" spc="40" dirty="0">
                <a:solidFill>
                  <a:schemeClr val="accent1">
                    <a:lumMod val="50000"/>
                  </a:schemeClr>
                </a:solidFill>
                <a:latin typeface="+mn-lt"/>
                <a:cs typeface="Calibri Light"/>
              </a:rPr>
              <a:t> </a:t>
            </a:r>
            <a:r>
              <a:rPr i="1" spc="-10" dirty="0">
                <a:solidFill>
                  <a:schemeClr val="accent1">
                    <a:lumMod val="50000"/>
                  </a:schemeClr>
                </a:solidFill>
                <a:latin typeface="+mn-lt"/>
                <a:cs typeface="Calibri Light"/>
              </a:rPr>
              <a:t>nahrazení</a:t>
            </a:r>
            <a:r>
              <a:rPr i="1" spc="40" dirty="0">
                <a:solidFill>
                  <a:schemeClr val="accent1">
                    <a:lumMod val="50000"/>
                  </a:schemeClr>
                </a:solidFill>
                <a:latin typeface="+mn-lt"/>
                <a:cs typeface="Calibri Light"/>
              </a:rPr>
              <a:t> </a:t>
            </a:r>
            <a:r>
              <a:rPr i="1" spc="-20" dirty="0">
                <a:solidFill>
                  <a:schemeClr val="accent1">
                    <a:lumMod val="50000"/>
                  </a:schemeClr>
                </a:solidFill>
                <a:latin typeface="+mn-lt"/>
                <a:cs typeface="Calibri Light"/>
              </a:rPr>
              <a:t>lidské </a:t>
            </a:r>
            <a:r>
              <a:rPr i="1" spc="-15" dirty="0">
                <a:solidFill>
                  <a:schemeClr val="accent1">
                    <a:lumMod val="50000"/>
                  </a:schemeClr>
                </a:solidFill>
                <a:latin typeface="+mn-lt"/>
                <a:cs typeface="Calibri Light"/>
              </a:rPr>
              <a:t> </a:t>
            </a:r>
            <a:r>
              <a:rPr i="1" spc="-10" dirty="0">
                <a:solidFill>
                  <a:schemeClr val="accent1">
                    <a:lumMod val="50000"/>
                  </a:schemeClr>
                </a:solidFill>
                <a:latin typeface="+mn-lt"/>
                <a:cs typeface="Calibri Light"/>
              </a:rPr>
              <a:t>manuální</a:t>
            </a:r>
            <a:r>
              <a:rPr i="1" spc="35" dirty="0">
                <a:solidFill>
                  <a:schemeClr val="accent1">
                    <a:lumMod val="50000"/>
                  </a:schemeClr>
                </a:solidFill>
                <a:latin typeface="+mn-lt"/>
                <a:cs typeface="Calibri Light"/>
              </a:rPr>
              <a:t> </a:t>
            </a:r>
            <a:r>
              <a:rPr i="1" spc="-10" dirty="0">
                <a:solidFill>
                  <a:schemeClr val="accent1">
                    <a:lumMod val="50000"/>
                  </a:schemeClr>
                </a:solidFill>
                <a:latin typeface="+mn-lt"/>
                <a:cs typeface="Calibri Light"/>
              </a:rPr>
              <a:t>práce</a:t>
            </a:r>
            <a:r>
              <a:rPr i="1" spc="25" dirty="0">
                <a:solidFill>
                  <a:schemeClr val="accent1">
                    <a:lumMod val="50000"/>
                  </a:schemeClr>
                </a:solidFill>
                <a:latin typeface="+mn-lt"/>
                <a:cs typeface="Calibri Light"/>
              </a:rPr>
              <a:t> </a:t>
            </a:r>
            <a:r>
              <a:rPr i="1" spc="35" dirty="0">
                <a:solidFill>
                  <a:schemeClr val="accent1">
                    <a:lumMod val="50000"/>
                  </a:schemeClr>
                </a:solidFill>
                <a:latin typeface="+mn-lt"/>
                <a:cs typeface="Calibri Light"/>
              </a:rPr>
              <a:t>pĭi</a:t>
            </a:r>
            <a:r>
              <a:rPr i="1" spc="70" dirty="0">
                <a:solidFill>
                  <a:schemeClr val="accent1">
                    <a:lumMod val="50000"/>
                  </a:schemeClr>
                </a:solidFill>
                <a:latin typeface="+mn-lt"/>
                <a:cs typeface="Calibri Light"/>
              </a:rPr>
              <a:t> </a:t>
            </a:r>
            <a:r>
              <a:rPr i="1" spc="-10" dirty="0">
                <a:solidFill>
                  <a:schemeClr val="accent1">
                    <a:lumMod val="50000"/>
                  </a:schemeClr>
                </a:solidFill>
                <a:latin typeface="+mn-lt"/>
                <a:cs typeface="Calibri Light"/>
              </a:rPr>
              <a:t>daném</a:t>
            </a:r>
            <a:r>
              <a:rPr i="1" spc="25" dirty="0">
                <a:solidFill>
                  <a:schemeClr val="accent1">
                    <a:lumMod val="50000"/>
                  </a:schemeClr>
                </a:solidFill>
                <a:latin typeface="+mn-lt"/>
                <a:cs typeface="Calibri Light"/>
              </a:rPr>
              <a:t> </a:t>
            </a:r>
            <a:r>
              <a:rPr i="1" spc="-20" dirty="0">
                <a:solidFill>
                  <a:schemeClr val="accent1">
                    <a:lumMod val="50000"/>
                  </a:schemeClr>
                </a:solidFill>
                <a:latin typeface="+mn-lt"/>
                <a:cs typeface="Calibri Light"/>
              </a:rPr>
              <a:t>úkonu</a:t>
            </a:r>
            <a:r>
              <a:rPr i="1" spc="15" dirty="0">
                <a:solidFill>
                  <a:schemeClr val="accent1">
                    <a:lumMod val="50000"/>
                  </a:schemeClr>
                </a:solidFill>
                <a:latin typeface="+mn-lt"/>
                <a:cs typeface="Calibri Light"/>
              </a:rPr>
              <a:t> </a:t>
            </a:r>
            <a:r>
              <a:rPr i="1" spc="-10" dirty="0">
                <a:solidFill>
                  <a:schemeClr val="accent1">
                    <a:lumMod val="50000"/>
                  </a:schemeClr>
                </a:solidFill>
                <a:latin typeface="+mn-lt"/>
                <a:cs typeface="Calibri Light"/>
              </a:rPr>
              <a:t>a</a:t>
            </a:r>
            <a:r>
              <a:rPr i="1" spc="5" dirty="0">
                <a:solidFill>
                  <a:schemeClr val="accent1">
                    <a:lumMod val="50000"/>
                  </a:schemeClr>
                </a:solidFill>
                <a:latin typeface="+mn-lt"/>
                <a:cs typeface="Calibri Light"/>
              </a:rPr>
              <a:t> </a:t>
            </a:r>
            <a:r>
              <a:rPr i="1" spc="-10" dirty="0">
                <a:solidFill>
                  <a:schemeClr val="accent1">
                    <a:lumMod val="50000"/>
                  </a:schemeClr>
                </a:solidFill>
                <a:latin typeface="+mn-lt"/>
                <a:cs typeface="Calibri Light"/>
              </a:rPr>
              <a:t>dále</a:t>
            </a:r>
            <a:r>
              <a:rPr i="1" dirty="0">
                <a:solidFill>
                  <a:schemeClr val="accent1">
                    <a:lumMod val="50000"/>
                  </a:schemeClr>
                </a:solidFill>
                <a:latin typeface="+mn-lt"/>
                <a:cs typeface="Calibri Light"/>
              </a:rPr>
              <a:t> </a:t>
            </a:r>
          </a:p>
          <a:p>
            <a:pPr marL="356870" marR="424180">
              <a:lnSpc>
                <a:spcPct val="100000"/>
              </a:lnSpc>
            </a:pPr>
            <a:r>
              <a:rPr i="1" spc="-15" dirty="0">
                <a:solidFill>
                  <a:schemeClr val="accent1">
                    <a:lumMod val="50000"/>
                  </a:schemeClr>
                </a:solidFill>
                <a:latin typeface="+mn-lt"/>
                <a:cs typeface="Calibri Light"/>
              </a:rPr>
              <a:t>pouze</a:t>
            </a:r>
            <a:r>
              <a:rPr i="1" spc="20" dirty="0">
                <a:solidFill>
                  <a:schemeClr val="accent1">
                    <a:lumMod val="50000"/>
                  </a:schemeClr>
                </a:solidFill>
                <a:latin typeface="+mn-lt"/>
                <a:cs typeface="Calibri Light"/>
              </a:rPr>
              <a:t> </a:t>
            </a:r>
            <a:r>
              <a:rPr i="1" spc="-30" dirty="0">
                <a:solidFill>
                  <a:schemeClr val="accent1">
                    <a:lumMod val="50000"/>
                  </a:schemeClr>
                </a:solidFill>
                <a:latin typeface="+mn-lt"/>
                <a:cs typeface="Calibri Light"/>
              </a:rPr>
              <a:t>za</a:t>
            </a:r>
            <a:r>
              <a:rPr i="1" dirty="0">
                <a:solidFill>
                  <a:schemeClr val="accent1">
                    <a:lumMod val="50000"/>
                  </a:schemeClr>
                </a:solidFill>
                <a:latin typeface="+mn-lt"/>
                <a:cs typeface="Calibri Light"/>
              </a:rPr>
              <a:t> </a:t>
            </a:r>
            <a:r>
              <a:rPr i="1" spc="10" dirty="0">
                <a:solidFill>
                  <a:schemeClr val="accent1">
                    <a:lumMod val="50000"/>
                  </a:schemeClr>
                </a:solidFill>
                <a:latin typeface="+mn-lt"/>
                <a:cs typeface="Calibri Light"/>
              </a:rPr>
              <a:t>p</a:t>
            </a:r>
            <a:r>
              <a:rPr lang="cs-CZ" i="1" spc="10" dirty="0">
                <a:solidFill>
                  <a:schemeClr val="accent1">
                    <a:lumMod val="50000"/>
                  </a:schemeClr>
                </a:solidFill>
                <a:latin typeface="+mn-lt"/>
                <a:cs typeface="Calibri Light"/>
              </a:rPr>
              <a:t>ř</a:t>
            </a:r>
            <a:r>
              <a:rPr i="1" spc="10" dirty="0" err="1">
                <a:solidFill>
                  <a:schemeClr val="accent1">
                    <a:lumMod val="50000"/>
                  </a:schemeClr>
                </a:solidFill>
                <a:latin typeface="+mn-lt"/>
                <a:cs typeface="Calibri Light"/>
              </a:rPr>
              <a:t>edpokladu</a:t>
            </a:r>
            <a:r>
              <a:rPr i="1" spc="10" dirty="0">
                <a:solidFill>
                  <a:schemeClr val="accent1">
                    <a:lumMod val="50000"/>
                  </a:schemeClr>
                </a:solidFill>
                <a:latin typeface="+mn-lt"/>
                <a:cs typeface="Calibri Light"/>
              </a:rPr>
              <a:t>,</a:t>
            </a:r>
            <a:r>
              <a:rPr i="1" spc="40" dirty="0">
                <a:solidFill>
                  <a:schemeClr val="accent1">
                    <a:lumMod val="50000"/>
                  </a:schemeClr>
                </a:solidFill>
                <a:latin typeface="+mn-lt"/>
                <a:cs typeface="Calibri Light"/>
              </a:rPr>
              <a:t> </a:t>
            </a:r>
            <a:r>
              <a:rPr i="1" spc="-10" dirty="0">
                <a:solidFill>
                  <a:schemeClr val="accent1">
                    <a:lumMod val="50000"/>
                  </a:schemeClr>
                </a:solidFill>
                <a:latin typeface="+mn-lt"/>
                <a:cs typeface="Calibri Light"/>
              </a:rPr>
              <a:t>že</a:t>
            </a:r>
            <a:r>
              <a:rPr i="1" dirty="0">
                <a:solidFill>
                  <a:schemeClr val="accent1">
                    <a:lumMod val="50000"/>
                  </a:schemeClr>
                </a:solidFill>
                <a:latin typeface="+mn-lt"/>
                <a:cs typeface="Calibri Light"/>
              </a:rPr>
              <a:t> </a:t>
            </a:r>
            <a:r>
              <a:rPr i="1" spc="-10" dirty="0">
                <a:solidFill>
                  <a:schemeClr val="accent1">
                    <a:lumMod val="50000"/>
                  </a:schemeClr>
                </a:solidFill>
                <a:latin typeface="+mn-lt"/>
                <a:cs typeface="Calibri Light"/>
              </a:rPr>
              <a:t>bude</a:t>
            </a:r>
            <a:r>
              <a:rPr i="1" spc="25" dirty="0">
                <a:solidFill>
                  <a:schemeClr val="accent1">
                    <a:lumMod val="50000"/>
                  </a:schemeClr>
                </a:solidFill>
                <a:latin typeface="+mn-lt"/>
                <a:cs typeface="Calibri Light"/>
              </a:rPr>
              <a:t> </a:t>
            </a:r>
            <a:r>
              <a:rPr i="1" spc="-20" dirty="0">
                <a:solidFill>
                  <a:schemeClr val="accent1">
                    <a:lumMod val="50000"/>
                  </a:schemeClr>
                </a:solidFill>
                <a:latin typeface="+mn-lt"/>
                <a:cs typeface="Calibri Light"/>
              </a:rPr>
              <a:t>tato </a:t>
            </a:r>
            <a:r>
              <a:rPr i="1" spc="-15" dirty="0">
                <a:solidFill>
                  <a:schemeClr val="accent1">
                    <a:lumMod val="50000"/>
                  </a:schemeClr>
                </a:solidFill>
                <a:latin typeface="+mn-lt"/>
                <a:cs typeface="Calibri Light"/>
              </a:rPr>
              <a:t> </a:t>
            </a:r>
            <a:r>
              <a:rPr i="1" spc="-10" dirty="0">
                <a:solidFill>
                  <a:schemeClr val="accent1">
                    <a:lumMod val="50000"/>
                  </a:schemeClr>
                </a:solidFill>
                <a:latin typeface="+mn-lt"/>
                <a:cs typeface="Calibri Light"/>
              </a:rPr>
              <a:t>technologie</a:t>
            </a:r>
            <a:r>
              <a:rPr i="1" spc="50" dirty="0">
                <a:solidFill>
                  <a:schemeClr val="accent1">
                    <a:lumMod val="50000"/>
                  </a:schemeClr>
                </a:solidFill>
                <a:latin typeface="+mn-lt"/>
                <a:cs typeface="Calibri Light"/>
              </a:rPr>
              <a:t> </a:t>
            </a:r>
            <a:r>
              <a:rPr i="1" spc="-15" dirty="0">
                <a:solidFill>
                  <a:schemeClr val="accent1">
                    <a:lumMod val="50000"/>
                  </a:schemeClr>
                </a:solidFill>
                <a:latin typeface="+mn-lt"/>
                <a:cs typeface="Calibri Light"/>
              </a:rPr>
              <a:t>datově</a:t>
            </a:r>
            <a:r>
              <a:rPr i="1" spc="30" dirty="0">
                <a:solidFill>
                  <a:schemeClr val="accent1">
                    <a:lumMod val="50000"/>
                  </a:schemeClr>
                </a:solidFill>
                <a:latin typeface="+mn-lt"/>
                <a:cs typeface="Calibri Light"/>
              </a:rPr>
              <a:t> </a:t>
            </a:r>
            <a:r>
              <a:rPr i="1" spc="-15" dirty="0">
                <a:solidFill>
                  <a:schemeClr val="accent1">
                    <a:lumMod val="50000"/>
                  </a:schemeClr>
                </a:solidFill>
                <a:latin typeface="+mn-lt"/>
                <a:cs typeface="Calibri Light"/>
              </a:rPr>
              <a:t>integrovaná</a:t>
            </a:r>
            <a:r>
              <a:rPr i="1" spc="35" dirty="0">
                <a:solidFill>
                  <a:schemeClr val="accent1">
                    <a:lumMod val="50000"/>
                  </a:schemeClr>
                </a:solidFill>
                <a:latin typeface="+mn-lt"/>
                <a:cs typeface="Calibri Light"/>
              </a:rPr>
              <a:t> </a:t>
            </a:r>
            <a:r>
              <a:rPr i="1" spc="-15" dirty="0">
                <a:solidFill>
                  <a:schemeClr val="accent1">
                    <a:lumMod val="50000"/>
                  </a:schemeClr>
                </a:solidFill>
                <a:latin typeface="+mn-lt"/>
                <a:cs typeface="Calibri Light"/>
              </a:rPr>
              <a:t>s </a:t>
            </a:r>
            <a:r>
              <a:rPr i="1" spc="-10" dirty="0">
                <a:solidFill>
                  <a:schemeClr val="accent1">
                    <a:lumMod val="50000"/>
                  </a:schemeClr>
                </a:solidFill>
                <a:latin typeface="+mn-lt"/>
                <a:cs typeface="Calibri Light"/>
              </a:rPr>
              <a:t> </a:t>
            </a:r>
            <a:r>
              <a:rPr i="1" spc="5" dirty="0">
                <a:solidFill>
                  <a:schemeClr val="accent1">
                    <a:lumMod val="50000"/>
                  </a:schemeClr>
                </a:solidFill>
                <a:latin typeface="+mn-lt"/>
                <a:cs typeface="Calibri Light"/>
              </a:rPr>
              <a:t>nad</a:t>
            </a:r>
            <a:r>
              <a:rPr lang="cs-CZ" i="1" spc="5" dirty="0">
                <a:solidFill>
                  <a:schemeClr val="accent1">
                    <a:lumMod val="50000"/>
                  </a:schemeClr>
                </a:solidFill>
                <a:latin typeface="+mn-lt"/>
                <a:cs typeface="Calibri Light"/>
              </a:rPr>
              <a:t>ř</a:t>
            </a:r>
            <a:r>
              <a:rPr i="1" spc="5" dirty="0" err="1">
                <a:solidFill>
                  <a:schemeClr val="accent1">
                    <a:lumMod val="50000"/>
                  </a:schemeClr>
                </a:solidFill>
                <a:latin typeface="+mn-lt"/>
                <a:cs typeface="Calibri Light"/>
              </a:rPr>
              <a:t>azeným</a:t>
            </a:r>
            <a:r>
              <a:rPr i="1" spc="45" dirty="0">
                <a:solidFill>
                  <a:schemeClr val="accent1">
                    <a:lumMod val="50000"/>
                  </a:schemeClr>
                </a:solidFill>
                <a:latin typeface="+mn-lt"/>
                <a:cs typeface="Calibri Light"/>
              </a:rPr>
              <a:t> </a:t>
            </a:r>
            <a:r>
              <a:rPr i="1" spc="-15" dirty="0">
                <a:solidFill>
                  <a:schemeClr val="accent1">
                    <a:lumMod val="50000"/>
                  </a:schemeClr>
                </a:solidFill>
                <a:latin typeface="+mn-lt"/>
                <a:cs typeface="Calibri Light"/>
              </a:rPr>
              <a:t>podnikovým</a:t>
            </a:r>
            <a:r>
              <a:rPr i="1" spc="20" dirty="0">
                <a:solidFill>
                  <a:schemeClr val="accent1">
                    <a:lumMod val="50000"/>
                  </a:schemeClr>
                </a:solidFill>
                <a:latin typeface="+mn-lt"/>
                <a:cs typeface="Calibri Light"/>
              </a:rPr>
              <a:t> </a:t>
            </a:r>
            <a:r>
              <a:rPr i="1" spc="-10" dirty="0">
                <a:solidFill>
                  <a:schemeClr val="accent1">
                    <a:lumMod val="50000"/>
                  </a:schemeClr>
                </a:solidFill>
                <a:latin typeface="+mn-lt"/>
                <a:cs typeface="Calibri Light"/>
              </a:rPr>
              <a:t>informačním</a:t>
            </a:r>
            <a:r>
              <a:rPr i="1" dirty="0">
                <a:solidFill>
                  <a:schemeClr val="accent1">
                    <a:lumMod val="50000"/>
                  </a:schemeClr>
                </a:solidFill>
                <a:latin typeface="+mn-lt"/>
                <a:cs typeface="Calibri Light"/>
              </a:rPr>
              <a:t> </a:t>
            </a:r>
          </a:p>
          <a:p>
            <a:pPr marL="356870">
              <a:lnSpc>
                <a:spcPct val="100000"/>
              </a:lnSpc>
              <a:spcBef>
                <a:spcPts val="5"/>
              </a:spcBef>
            </a:pPr>
            <a:r>
              <a:rPr i="1" spc="-20" dirty="0">
                <a:solidFill>
                  <a:schemeClr val="accent1">
                    <a:lumMod val="50000"/>
                  </a:schemeClr>
                </a:solidFill>
                <a:latin typeface="+mn-lt"/>
                <a:cs typeface="Calibri Light"/>
              </a:rPr>
              <a:t>systémem</a:t>
            </a:r>
            <a:r>
              <a:rPr i="1" spc="45" dirty="0">
                <a:solidFill>
                  <a:schemeClr val="accent1">
                    <a:lumMod val="50000"/>
                  </a:schemeClr>
                </a:solidFill>
                <a:latin typeface="+mn-lt"/>
                <a:cs typeface="Calibri Light"/>
              </a:rPr>
              <a:t> </a:t>
            </a:r>
            <a:r>
              <a:rPr i="1" spc="-5" dirty="0">
                <a:solidFill>
                  <a:schemeClr val="accent1">
                    <a:lumMod val="50000"/>
                  </a:schemeClr>
                </a:solidFill>
                <a:latin typeface="+mn-lt"/>
                <a:cs typeface="Calibri Light"/>
              </a:rPr>
              <a:t>(typu</a:t>
            </a:r>
            <a:r>
              <a:rPr i="1" spc="5" dirty="0">
                <a:solidFill>
                  <a:schemeClr val="accent1">
                    <a:lumMod val="50000"/>
                  </a:schemeClr>
                </a:solidFill>
                <a:latin typeface="+mn-lt"/>
                <a:cs typeface="Calibri Light"/>
              </a:rPr>
              <a:t> </a:t>
            </a:r>
            <a:r>
              <a:rPr i="1" spc="-50" dirty="0">
                <a:solidFill>
                  <a:schemeClr val="accent1">
                    <a:lumMod val="50000"/>
                  </a:schemeClr>
                </a:solidFill>
                <a:latin typeface="+mn-lt"/>
                <a:cs typeface="Calibri Light"/>
              </a:rPr>
              <a:t>ERP,</a:t>
            </a:r>
            <a:r>
              <a:rPr i="1" spc="-10" dirty="0">
                <a:solidFill>
                  <a:schemeClr val="accent1">
                    <a:lumMod val="50000"/>
                  </a:schemeClr>
                </a:solidFill>
                <a:latin typeface="+mn-lt"/>
                <a:cs typeface="Calibri Light"/>
              </a:rPr>
              <a:t> MES,</a:t>
            </a:r>
            <a:r>
              <a:rPr i="1" spc="-5" dirty="0">
                <a:solidFill>
                  <a:schemeClr val="accent1">
                    <a:lumMod val="50000"/>
                  </a:schemeClr>
                </a:solidFill>
                <a:latin typeface="+mn-lt"/>
                <a:cs typeface="Calibri Light"/>
              </a:rPr>
              <a:t> </a:t>
            </a:r>
            <a:r>
              <a:rPr i="1" spc="-10" dirty="0">
                <a:solidFill>
                  <a:schemeClr val="accent1">
                    <a:lumMod val="50000"/>
                  </a:schemeClr>
                </a:solidFill>
                <a:latin typeface="+mn-lt"/>
                <a:cs typeface="Calibri Light"/>
              </a:rPr>
              <a:t>MIS,</a:t>
            </a:r>
            <a:r>
              <a:rPr i="1" spc="5" dirty="0">
                <a:solidFill>
                  <a:schemeClr val="accent1">
                    <a:lumMod val="50000"/>
                  </a:schemeClr>
                </a:solidFill>
                <a:latin typeface="+mn-lt"/>
                <a:cs typeface="Calibri Light"/>
              </a:rPr>
              <a:t> </a:t>
            </a:r>
            <a:r>
              <a:rPr i="1" spc="-10" dirty="0">
                <a:solidFill>
                  <a:schemeClr val="accent1">
                    <a:lumMod val="50000"/>
                  </a:schemeClr>
                </a:solidFill>
                <a:latin typeface="+mn-lt"/>
                <a:cs typeface="Calibri Light"/>
              </a:rPr>
              <a:t>APS</a:t>
            </a:r>
            <a:r>
              <a:rPr i="1" spc="-5" dirty="0">
                <a:solidFill>
                  <a:schemeClr val="accent1">
                    <a:lumMod val="50000"/>
                  </a:schemeClr>
                </a:solidFill>
                <a:latin typeface="+mn-lt"/>
                <a:cs typeface="Calibri Light"/>
              </a:rPr>
              <a:t> </a:t>
            </a:r>
            <a:r>
              <a:rPr i="1" spc="-10" dirty="0">
                <a:solidFill>
                  <a:schemeClr val="accent1">
                    <a:lumMod val="50000"/>
                  </a:schemeClr>
                </a:solidFill>
                <a:latin typeface="+mn-lt"/>
                <a:cs typeface="Calibri Light"/>
              </a:rPr>
              <a:t>apod.);</a:t>
            </a:r>
          </a:p>
          <a:p>
            <a:pPr marL="402590" lvl="1" indent="-127000">
              <a:lnSpc>
                <a:spcPct val="100000"/>
              </a:lnSpc>
              <a:spcBef>
                <a:spcPts val="490"/>
              </a:spcBef>
              <a:buSzPct val="93750"/>
              <a:buFont typeface="Arial MT"/>
              <a:buChar char="•"/>
              <a:tabLst>
                <a:tab pos="403225" algn="l"/>
              </a:tabLst>
            </a:pPr>
            <a:r>
              <a:rPr sz="1600" spc="-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Manipulační </a:t>
            </a:r>
            <a:r>
              <a:rPr sz="1600" spc="-2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systémy</a:t>
            </a:r>
            <a:endParaRPr sz="1600" dirty="0">
              <a:solidFill>
                <a:schemeClr val="accent1">
                  <a:lumMod val="50000"/>
                </a:schemeClr>
              </a:solidFill>
              <a:cs typeface="Calibri Light"/>
            </a:endParaRPr>
          </a:p>
          <a:p>
            <a:pPr marL="402590" lvl="1" indent="-127000">
              <a:lnSpc>
                <a:spcPct val="100000"/>
              </a:lnSpc>
              <a:spcBef>
                <a:spcPts val="505"/>
              </a:spcBef>
              <a:buSzPct val="93750"/>
              <a:buFont typeface="Arial MT"/>
              <a:buChar char="•"/>
              <a:tabLst>
                <a:tab pos="403225" algn="l"/>
              </a:tabLst>
            </a:pPr>
            <a:r>
              <a:rPr sz="1600" spc="-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Měřící</a:t>
            </a:r>
            <a:r>
              <a:rPr sz="1600" spc="-1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1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nebo</a:t>
            </a:r>
            <a:r>
              <a:rPr sz="1600" spc="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1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testovací</a:t>
            </a:r>
            <a:r>
              <a:rPr sz="1600" spc="-1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stanice</a:t>
            </a:r>
            <a:endParaRPr sz="1600" dirty="0">
              <a:solidFill>
                <a:schemeClr val="accent1">
                  <a:lumMod val="50000"/>
                </a:schemeClr>
              </a:solidFill>
              <a:cs typeface="Calibri Light"/>
            </a:endParaRPr>
          </a:p>
          <a:p>
            <a:pPr marL="402590" lvl="1" indent="-127000">
              <a:lnSpc>
                <a:spcPct val="100000"/>
              </a:lnSpc>
              <a:spcBef>
                <a:spcPts val="505"/>
              </a:spcBef>
              <a:buSzPct val="93750"/>
              <a:buFont typeface="Arial MT"/>
              <a:buChar char="•"/>
              <a:tabLst>
                <a:tab pos="403225" algn="l"/>
              </a:tabLst>
            </a:pPr>
            <a:r>
              <a:rPr sz="1600" spc="-1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Automatické</a:t>
            </a:r>
            <a:r>
              <a:rPr sz="1600" spc="-3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balicí </a:t>
            </a:r>
            <a:r>
              <a:rPr sz="1600" spc="-1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stroje</a:t>
            </a:r>
            <a:endParaRPr sz="1600" dirty="0">
              <a:solidFill>
                <a:schemeClr val="accent1">
                  <a:lumMod val="50000"/>
                </a:schemeClr>
              </a:solidFill>
              <a:cs typeface="Calibri Light"/>
            </a:endParaRPr>
          </a:p>
          <a:p>
            <a:pPr marL="402590" lvl="1" indent="-127000">
              <a:lnSpc>
                <a:spcPct val="100000"/>
              </a:lnSpc>
              <a:spcBef>
                <a:spcPts val="490"/>
              </a:spcBef>
              <a:buSzPct val="93750"/>
              <a:buFont typeface="Arial MT"/>
              <a:buChar char="•"/>
              <a:tabLst>
                <a:tab pos="403225" algn="l"/>
              </a:tabLst>
            </a:pPr>
            <a:r>
              <a:rPr sz="1600" spc="-2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ICT/IT</a:t>
            </a:r>
            <a:r>
              <a:rPr sz="1600" spc="1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4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systémy,</a:t>
            </a:r>
            <a:r>
              <a:rPr sz="1600" spc="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1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vnitropodnikové</a:t>
            </a:r>
            <a:r>
              <a:rPr sz="1600" spc="4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sítě</a:t>
            </a:r>
            <a:endParaRPr sz="1600" dirty="0">
              <a:solidFill>
                <a:schemeClr val="accent1">
                  <a:lumMod val="50000"/>
                </a:schemeClr>
              </a:solidFill>
              <a:cs typeface="Calibri Light"/>
            </a:endParaRPr>
          </a:p>
          <a:p>
            <a:pPr marL="402590" lvl="1" indent="-127000">
              <a:lnSpc>
                <a:spcPct val="100000"/>
              </a:lnSpc>
              <a:spcBef>
                <a:spcPts val="505"/>
              </a:spcBef>
              <a:buSzPct val="93750"/>
              <a:buFont typeface="Arial MT"/>
              <a:buChar char="•"/>
              <a:tabLst>
                <a:tab pos="403225" algn="l"/>
              </a:tabLst>
            </a:pPr>
            <a:r>
              <a:rPr sz="1600" spc="-1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Monitorovací</a:t>
            </a:r>
            <a:r>
              <a:rPr sz="1600" spc="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2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systémy</a:t>
            </a:r>
            <a:endParaRPr sz="1600" dirty="0">
              <a:solidFill>
                <a:schemeClr val="accent1">
                  <a:lumMod val="50000"/>
                </a:schemeClr>
              </a:solidFill>
              <a:cs typeface="Calibri Light"/>
            </a:endParaRPr>
          </a:p>
          <a:p>
            <a:pPr marL="402590" lvl="1" indent="-127000">
              <a:lnSpc>
                <a:spcPct val="100000"/>
              </a:lnSpc>
              <a:spcBef>
                <a:spcPts val="505"/>
              </a:spcBef>
              <a:buSzPct val="93750"/>
              <a:buFont typeface="Arial MT"/>
              <a:buChar char="•"/>
              <a:tabLst>
                <a:tab pos="403225" algn="l"/>
              </a:tabLst>
            </a:pPr>
            <a:r>
              <a:rPr sz="1600" spc="-1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Vybavení </a:t>
            </a:r>
            <a:r>
              <a:rPr sz="1600" spc="-1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hybridní</a:t>
            </a:r>
            <a:r>
              <a:rPr sz="1600" spc="2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1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prodejny</a:t>
            </a:r>
            <a:r>
              <a:rPr sz="1600" spc="1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1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24/7</a:t>
            </a:r>
            <a:endParaRPr sz="1600" dirty="0">
              <a:solidFill>
                <a:schemeClr val="accent1">
                  <a:lumMod val="50000"/>
                </a:schemeClr>
              </a:solidFill>
              <a:cs typeface="Calibri Light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5772150" y="4735829"/>
            <a:ext cx="2196465" cy="1556385"/>
          </a:xfrm>
          <a:custGeom>
            <a:avLst/>
            <a:gdLst/>
            <a:ahLst/>
            <a:cxnLst/>
            <a:rect l="l" t="t" r="r" b="b"/>
            <a:pathLst>
              <a:path w="2196465" h="1556385">
                <a:moveTo>
                  <a:pt x="0" y="259334"/>
                </a:moveTo>
                <a:lnTo>
                  <a:pt x="4177" y="212710"/>
                </a:lnTo>
                <a:lnTo>
                  <a:pt x="16221" y="168831"/>
                </a:lnTo>
                <a:lnTo>
                  <a:pt x="35400" y="128429"/>
                </a:lnTo>
                <a:lnTo>
                  <a:pt x="60982" y="92236"/>
                </a:lnTo>
                <a:lnTo>
                  <a:pt x="92236" y="60982"/>
                </a:lnTo>
                <a:lnTo>
                  <a:pt x="128429" y="35400"/>
                </a:lnTo>
                <a:lnTo>
                  <a:pt x="168831" y="16221"/>
                </a:lnTo>
                <a:lnTo>
                  <a:pt x="212710" y="4177"/>
                </a:lnTo>
                <a:lnTo>
                  <a:pt x="259334" y="0"/>
                </a:lnTo>
                <a:lnTo>
                  <a:pt x="1936750" y="0"/>
                </a:lnTo>
                <a:lnTo>
                  <a:pt x="1983373" y="4177"/>
                </a:lnTo>
                <a:lnTo>
                  <a:pt x="2027252" y="16221"/>
                </a:lnTo>
                <a:lnTo>
                  <a:pt x="2067654" y="35400"/>
                </a:lnTo>
                <a:lnTo>
                  <a:pt x="2103847" y="60982"/>
                </a:lnTo>
                <a:lnTo>
                  <a:pt x="2135101" y="92236"/>
                </a:lnTo>
                <a:lnTo>
                  <a:pt x="2160683" y="128429"/>
                </a:lnTo>
                <a:lnTo>
                  <a:pt x="2179862" y="168831"/>
                </a:lnTo>
                <a:lnTo>
                  <a:pt x="2191906" y="212710"/>
                </a:lnTo>
                <a:lnTo>
                  <a:pt x="2196083" y="259334"/>
                </a:lnTo>
                <a:lnTo>
                  <a:pt x="2196083" y="1296670"/>
                </a:lnTo>
                <a:lnTo>
                  <a:pt x="2191906" y="1343283"/>
                </a:lnTo>
                <a:lnTo>
                  <a:pt x="2179862" y="1387156"/>
                </a:lnTo>
                <a:lnTo>
                  <a:pt x="2160683" y="1427557"/>
                </a:lnTo>
                <a:lnTo>
                  <a:pt x="2135101" y="1463752"/>
                </a:lnTo>
                <a:lnTo>
                  <a:pt x="2103847" y="1495009"/>
                </a:lnTo>
                <a:lnTo>
                  <a:pt x="2067654" y="1520595"/>
                </a:lnTo>
                <a:lnTo>
                  <a:pt x="2027252" y="1539778"/>
                </a:lnTo>
                <a:lnTo>
                  <a:pt x="1983373" y="1551825"/>
                </a:lnTo>
                <a:lnTo>
                  <a:pt x="1936750" y="1556004"/>
                </a:lnTo>
                <a:lnTo>
                  <a:pt x="259334" y="1556004"/>
                </a:lnTo>
                <a:lnTo>
                  <a:pt x="212710" y="1551825"/>
                </a:lnTo>
                <a:lnTo>
                  <a:pt x="168831" y="1539778"/>
                </a:lnTo>
                <a:lnTo>
                  <a:pt x="128429" y="1520595"/>
                </a:lnTo>
                <a:lnTo>
                  <a:pt x="92236" y="1495009"/>
                </a:lnTo>
                <a:lnTo>
                  <a:pt x="60982" y="1463752"/>
                </a:lnTo>
                <a:lnTo>
                  <a:pt x="35400" y="1427557"/>
                </a:lnTo>
                <a:lnTo>
                  <a:pt x="16221" y="1387156"/>
                </a:lnTo>
                <a:lnTo>
                  <a:pt x="4177" y="1343283"/>
                </a:lnTo>
                <a:lnTo>
                  <a:pt x="0" y="1296670"/>
                </a:lnTo>
                <a:lnTo>
                  <a:pt x="0" y="259334"/>
                </a:lnTo>
                <a:close/>
              </a:path>
            </a:pathLst>
          </a:custGeom>
          <a:ln w="28574">
            <a:solidFill>
              <a:srgbClr val="C9D3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6160134" y="4761357"/>
            <a:ext cx="1617345" cy="14890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1200" spc="-5" dirty="0">
                <a:solidFill>
                  <a:schemeClr val="accent1">
                    <a:lumMod val="50000"/>
                  </a:schemeClr>
                </a:solidFill>
                <a:latin typeface="Calibri Light"/>
                <a:cs typeface="Calibri Light"/>
              </a:rPr>
              <a:t>Dotace </a:t>
            </a:r>
            <a:r>
              <a:rPr sz="1200" dirty="0">
                <a:solidFill>
                  <a:schemeClr val="accent1">
                    <a:lumMod val="50000"/>
                  </a:schemeClr>
                </a:solidFill>
                <a:latin typeface="Calibri Light"/>
                <a:cs typeface="Calibri Light"/>
              </a:rPr>
              <a:t>je </a:t>
            </a:r>
            <a:r>
              <a:rPr sz="1200" spc="-5" dirty="0">
                <a:solidFill>
                  <a:schemeClr val="accent1">
                    <a:lumMod val="50000"/>
                  </a:schemeClr>
                </a:solidFill>
                <a:latin typeface="Calibri Light"/>
                <a:cs typeface="Calibri Light"/>
              </a:rPr>
              <a:t>poskytována </a:t>
            </a:r>
            <a:r>
              <a:rPr sz="1200" dirty="0">
                <a:solidFill>
                  <a:schemeClr val="accent1">
                    <a:lumMod val="50000"/>
                  </a:schemeClr>
                </a:solidFill>
                <a:latin typeface="Calibri Light"/>
                <a:cs typeface="Calibri Light"/>
              </a:rPr>
              <a:t>v </a:t>
            </a:r>
            <a:r>
              <a:rPr sz="1200" spc="5" dirty="0">
                <a:solidFill>
                  <a:schemeClr val="accent1">
                    <a:lumMod val="50000"/>
                  </a:schemeClr>
                </a:solidFill>
                <a:latin typeface="Calibri Light"/>
                <a:cs typeface="Calibri Light"/>
              </a:rPr>
              <a:t> </a:t>
            </a:r>
            <a:r>
              <a:rPr sz="1200" spc="-5" dirty="0">
                <a:solidFill>
                  <a:schemeClr val="accent1">
                    <a:lumMod val="50000"/>
                  </a:schemeClr>
                </a:solidFill>
                <a:latin typeface="Calibri Light"/>
                <a:cs typeface="Calibri Light"/>
              </a:rPr>
              <a:t>režimu </a:t>
            </a:r>
            <a:r>
              <a:rPr sz="1200" dirty="0">
                <a:solidFill>
                  <a:schemeClr val="accent1">
                    <a:lumMod val="50000"/>
                  </a:schemeClr>
                </a:solidFill>
                <a:latin typeface="Calibri Light"/>
                <a:cs typeface="Calibri Light"/>
              </a:rPr>
              <a:t>de </a:t>
            </a:r>
            <a:r>
              <a:rPr sz="1200" spc="-10" dirty="0">
                <a:solidFill>
                  <a:schemeClr val="accent1">
                    <a:lumMod val="50000"/>
                  </a:schemeClr>
                </a:solidFill>
                <a:latin typeface="Calibri Light"/>
                <a:cs typeface="Calibri Light"/>
              </a:rPr>
              <a:t>minimis, </a:t>
            </a:r>
            <a:r>
              <a:rPr sz="1200" dirty="0">
                <a:solidFill>
                  <a:schemeClr val="accent1">
                    <a:lumMod val="50000"/>
                  </a:schemeClr>
                </a:solidFill>
                <a:latin typeface="Calibri Light"/>
                <a:cs typeface="Calibri Light"/>
              </a:rPr>
              <a:t>tj. </a:t>
            </a:r>
            <a:r>
              <a:rPr sz="1200" spc="5" dirty="0">
                <a:solidFill>
                  <a:schemeClr val="accent1">
                    <a:lumMod val="50000"/>
                  </a:schemeClr>
                </a:solidFill>
                <a:latin typeface="Calibri Light"/>
                <a:cs typeface="Calibri Light"/>
              </a:rPr>
              <a:t> </a:t>
            </a:r>
            <a:r>
              <a:rPr sz="1200" spc="-5" dirty="0">
                <a:solidFill>
                  <a:schemeClr val="accent1">
                    <a:lumMod val="50000"/>
                  </a:schemeClr>
                </a:solidFill>
                <a:latin typeface="Calibri Light"/>
                <a:cs typeface="Calibri Light"/>
              </a:rPr>
              <a:t>max. </a:t>
            </a:r>
            <a:r>
              <a:rPr sz="1200" dirty="0">
                <a:solidFill>
                  <a:schemeClr val="accent1">
                    <a:lumMod val="50000"/>
                  </a:schemeClr>
                </a:solidFill>
                <a:latin typeface="Calibri Light"/>
                <a:cs typeface="Calibri Light"/>
              </a:rPr>
              <a:t>200 tis. </a:t>
            </a:r>
            <a:r>
              <a:rPr sz="1200" spc="-5" dirty="0">
                <a:solidFill>
                  <a:schemeClr val="accent1">
                    <a:lumMod val="50000"/>
                  </a:schemeClr>
                </a:solidFill>
                <a:latin typeface="Calibri Light"/>
                <a:cs typeface="Calibri Light"/>
              </a:rPr>
              <a:t>EUR </a:t>
            </a:r>
            <a:r>
              <a:rPr sz="1200" spc="-15" dirty="0">
                <a:solidFill>
                  <a:schemeClr val="accent1">
                    <a:lumMod val="50000"/>
                  </a:schemeClr>
                </a:solidFill>
                <a:latin typeface="Calibri Light"/>
                <a:cs typeface="Calibri Light"/>
              </a:rPr>
              <a:t>za </a:t>
            </a:r>
            <a:r>
              <a:rPr sz="1200" dirty="0">
                <a:solidFill>
                  <a:schemeClr val="accent1">
                    <a:lumMod val="50000"/>
                  </a:schemeClr>
                </a:solidFill>
                <a:latin typeface="Calibri Light"/>
                <a:cs typeface="Calibri Light"/>
              </a:rPr>
              <a:t>3 po </a:t>
            </a:r>
            <a:r>
              <a:rPr sz="1200" spc="5" dirty="0">
                <a:solidFill>
                  <a:schemeClr val="accent1">
                    <a:lumMod val="50000"/>
                  </a:schemeClr>
                </a:solidFill>
                <a:latin typeface="Calibri Light"/>
                <a:cs typeface="Calibri Light"/>
              </a:rPr>
              <a:t> </a:t>
            </a:r>
            <a:r>
              <a:rPr sz="1200" dirty="0">
                <a:solidFill>
                  <a:schemeClr val="accent1">
                    <a:lumMod val="50000"/>
                  </a:schemeClr>
                </a:solidFill>
                <a:latin typeface="Calibri Light"/>
                <a:cs typeface="Calibri Light"/>
              </a:rPr>
              <a:t>s</a:t>
            </a:r>
            <a:r>
              <a:rPr sz="1200" spc="10" dirty="0">
                <a:solidFill>
                  <a:schemeClr val="accent1">
                    <a:lumMod val="50000"/>
                  </a:schemeClr>
                </a:solidFill>
                <a:latin typeface="Calibri Light"/>
                <a:cs typeface="Calibri Light"/>
              </a:rPr>
              <a:t>o</a:t>
            </a:r>
            <a:r>
              <a:rPr sz="1200" spc="-15" dirty="0">
                <a:solidFill>
                  <a:schemeClr val="accent1">
                    <a:lumMod val="50000"/>
                  </a:schemeClr>
                </a:solidFill>
                <a:latin typeface="Calibri Light"/>
                <a:cs typeface="Calibri Light"/>
              </a:rPr>
              <a:t>b</a:t>
            </a:r>
            <a:r>
              <a:rPr sz="1200" dirty="0">
                <a:solidFill>
                  <a:schemeClr val="accent1">
                    <a:lumMod val="50000"/>
                  </a:schemeClr>
                </a:solidFill>
                <a:latin typeface="Calibri Light"/>
                <a:cs typeface="Calibri Light"/>
              </a:rPr>
              <a:t>ě</a:t>
            </a:r>
            <a:r>
              <a:rPr sz="1200" spc="-65" dirty="0">
                <a:solidFill>
                  <a:schemeClr val="accent1">
                    <a:lumMod val="50000"/>
                  </a:schemeClr>
                </a:solidFill>
                <a:latin typeface="Calibri Light"/>
                <a:cs typeface="Calibri Light"/>
              </a:rPr>
              <a:t> </a:t>
            </a:r>
            <a:r>
              <a:rPr sz="1200" spc="10" dirty="0">
                <a:solidFill>
                  <a:schemeClr val="accent1">
                    <a:lumMod val="50000"/>
                  </a:schemeClr>
                </a:solidFill>
                <a:latin typeface="Calibri Light"/>
                <a:cs typeface="Calibri Light"/>
              </a:rPr>
              <a:t>j</a:t>
            </a:r>
            <a:r>
              <a:rPr sz="1200" dirty="0">
                <a:solidFill>
                  <a:schemeClr val="accent1">
                    <a:lumMod val="50000"/>
                  </a:schemeClr>
                </a:solidFill>
                <a:latin typeface="Calibri Light"/>
                <a:cs typeface="Calibri Light"/>
              </a:rPr>
              <a:t>d</a:t>
            </a:r>
            <a:r>
              <a:rPr sz="1200" spc="-5" dirty="0">
                <a:solidFill>
                  <a:schemeClr val="accent1">
                    <a:lumMod val="50000"/>
                  </a:schemeClr>
                </a:solidFill>
                <a:latin typeface="Calibri Light"/>
                <a:cs typeface="Calibri Light"/>
              </a:rPr>
              <a:t>o</a:t>
            </a:r>
            <a:r>
              <a:rPr sz="1200" spc="-15" dirty="0">
                <a:solidFill>
                  <a:schemeClr val="accent1">
                    <a:lumMod val="50000"/>
                  </a:schemeClr>
                </a:solidFill>
                <a:latin typeface="Calibri Light"/>
                <a:cs typeface="Calibri Light"/>
              </a:rPr>
              <a:t>u</a:t>
            </a:r>
            <a:r>
              <a:rPr sz="1200" spc="-10" dirty="0">
                <a:solidFill>
                  <a:schemeClr val="accent1">
                    <a:lumMod val="50000"/>
                  </a:schemeClr>
                </a:solidFill>
                <a:latin typeface="Calibri Light"/>
                <a:cs typeface="Calibri Light"/>
              </a:rPr>
              <a:t>c</a:t>
            </a:r>
            <a:r>
              <a:rPr sz="1200" dirty="0">
                <a:solidFill>
                  <a:schemeClr val="accent1">
                    <a:lumMod val="50000"/>
                  </a:schemeClr>
                </a:solidFill>
                <a:latin typeface="Calibri Light"/>
                <a:cs typeface="Calibri Light"/>
              </a:rPr>
              <a:t>í</a:t>
            </a:r>
            <a:r>
              <a:rPr sz="1200" spc="-45" dirty="0">
                <a:solidFill>
                  <a:schemeClr val="accent1">
                    <a:lumMod val="50000"/>
                  </a:schemeClr>
                </a:solidFill>
                <a:latin typeface="Calibri Light"/>
                <a:cs typeface="Calibri Light"/>
              </a:rPr>
              <a:t> </a:t>
            </a:r>
            <a:r>
              <a:rPr sz="1200" dirty="0">
                <a:solidFill>
                  <a:schemeClr val="accent1">
                    <a:lumMod val="50000"/>
                  </a:schemeClr>
                </a:solidFill>
                <a:latin typeface="Calibri Light"/>
                <a:cs typeface="Calibri Light"/>
              </a:rPr>
              <a:t>úč</a:t>
            </a:r>
            <a:r>
              <a:rPr sz="1200" spc="-10" dirty="0">
                <a:solidFill>
                  <a:schemeClr val="accent1">
                    <a:lumMod val="50000"/>
                  </a:schemeClr>
                </a:solidFill>
                <a:latin typeface="Calibri Light"/>
                <a:cs typeface="Calibri Light"/>
              </a:rPr>
              <a:t>e</a:t>
            </a:r>
            <a:r>
              <a:rPr sz="1200" spc="-15" dirty="0">
                <a:solidFill>
                  <a:schemeClr val="accent1">
                    <a:lumMod val="50000"/>
                  </a:schemeClr>
                </a:solidFill>
                <a:latin typeface="Calibri Light"/>
                <a:cs typeface="Calibri Light"/>
              </a:rPr>
              <a:t>tn</a:t>
            </a:r>
            <a:r>
              <a:rPr sz="1200" dirty="0">
                <a:solidFill>
                  <a:schemeClr val="accent1">
                    <a:lumMod val="50000"/>
                  </a:schemeClr>
                </a:solidFill>
                <a:latin typeface="Calibri Light"/>
                <a:cs typeface="Calibri Light"/>
              </a:rPr>
              <a:t>í</a:t>
            </a:r>
            <a:r>
              <a:rPr sz="1200" spc="-45" dirty="0">
                <a:solidFill>
                  <a:schemeClr val="accent1">
                    <a:lumMod val="50000"/>
                  </a:schemeClr>
                </a:solidFill>
                <a:latin typeface="Calibri Light"/>
                <a:cs typeface="Calibri Light"/>
              </a:rPr>
              <a:t> </a:t>
            </a:r>
            <a:r>
              <a:rPr sz="1200" spc="5" dirty="0">
                <a:solidFill>
                  <a:schemeClr val="accent1">
                    <a:lumMod val="50000"/>
                  </a:schemeClr>
                </a:solidFill>
                <a:latin typeface="Calibri Light"/>
                <a:cs typeface="Calibri Light"/>
              </a:rPr>
              <a:t>o</a:t>
            </a:r>
            <a:r>
              <a:rPr sz="1200" dirty="0">
                <a:solidFill>
                  <a:schemeClr val="accent1">
                    <a:lumMod val="50000"/>
                  </a:schemeClr>
                </a:solidFill>
                <a:latin typeface="Calibri Light"/>
                <a:cs typeface="Calibri Light"/>
              </a:rPr>
              <a:t>b</a:t>
            </a:r>
            <a:r>
              <a:rPr sz="1200" spc="-15" dirty="0">
                <a:solidFill>
                  <a:schemeClr val="accent1">
                    <a:lumMod val="50000"/>
                  </a:schemeClr>
                </a:solidFill>
                <a:latin typeface="Calibri Light"/>
                <a:cs typeface="Calibri Light"/>
              </a:rPr>
              <a:t>dob</a:t>
            </a:r>
            <a:r>
              <a:rPr sz="1200" dirty="0">
                <a:solidFill>
                  <a:schemeClr val="accent1">
                    <a:lumMod val="50000"/>
                  </a:schemeClr>
                </a:solidFill>
                <a:latin typeface="Calibri Light"/>
                <a:cs typeface="Calibri Light"/>
              </a:rPr>
              <a:t>í.</a:t>
            </a:r>
          </a:p>
          <a:p>
            <a:pPr marL="12700" marR="400685">
              <a:lnSpc>
                <a:spcPct val="100000"/>
              </a:lnSpc>
            </a:pPr>
            <a:r>
              <a:rPr sz="1200" spc="-25" dirty="0">
                <a:solidFill>
                  <a:schemeClr val="accent1">
                    <a:lumMod val="50000"/>
                  </a:schemeClr>
                </a:solidFill>
                <a:latin typeface="Calibri Light"/>
                <a:cs typeface="Calibri Light"/>
              </a:rPr>
              <a:t>P</a:t>
            </a:r>
            <a:r>
              <a:rPr sz="1200" spc="-5" dirty="0">
                <a:solidFill>
                  <a:schemeClr val="accent1">
                    <a:lumMod val="50000"/>
                  </a:schemeClr>
                </a:solidFill>
                <a:latin typeface="Calibri Light"/>
                <a:cs typeface="Calibri Light"/>
              </a:rPr>
              <a:t>o</a:t>
            </a:r>
            <a:r>
              <a:rPr sz="1200" spc="-10" dirty="0">
                <a:solidFill>
                  <a:schemeClr val="accent1">
                    <a:lumMod val="50000"/>
                  </a:schemeClr>
                </a:solidFill>
                <a:latin typeface="Calibri Light"/>
                <a:cs typeface="Calibri Light"/>
              </a:rPr>
              <a:t>č</a:t>
            </a:r>
            <a:r>
              <a:rPr sz="1200" dirty="0">
                <a:solidFill>
                  <a:schemeClr val="accent1">
                    <a:lumMod val="50000"/>
                  </a:schemeClr>
                </a:solidFill>
                <a:latin typeface="Calibri Light"/>
                <a:cs typeface="Calibri Light"/>
              </a:rPr>
              <a:t>í</a:t>
            </a:r>
            <a:r>
              <a:rPr sz="1200" spc="-25" dirty="0">
                <a:solidFill>
                  <a:schemeClr val="accent1">
                    <a:lumMod val="50000"/>
                  </a:schemeClr>
                </a:solidFill>
                <a:latin typeface="Calibri Light"/>
                <a:cs typeface="Calibri Light"/>
              </a:rPr>
              <a:t>t</a:t>
            </a:r>
            <a:r>
              <a:rPr sz="1200" spc="-15" dirty="0">
                <a:solidFill>
                  <a:schemeClr val="accent1">
                    <a:lumMod val="50000"/>
                  </a:schemeClr>
                </a:solidFill>
                <a:latin typeface="Calibri Light"/>
                <a:cs typeface="Calibri Light"/>
              </a:rPr>
              <a:t>a</a:t>
            </a:r>
            <a:r>
              <a:rPr sz="1200" dirty="0">
                <a:solidFill>
                  <a:schemeClr val="accent1">
                    <a:lumMod val="50000"/>
                  </a:schemeClr>
                </a:solidFill>
                <a:latin typeface="Calibri Light"/>
                <a:cs typeface="Calibri Light"/>
              </a:rPr>
              <a:t>jí</a:t>
            </a:r>
            <a:r>
              <a:rPr sz="1200" spc="-45" dirty="0">
                <a:solidFill>
                  <a:schemeClr val="accent1">
                    <a:lumMod val="50000"/>
                  </a:schemeClr>
                </a:solidFill>
                <a:latin typeface="Calibri Light"/>
                <a:cs typeface="Calibri Light"/>
              </a:rPr>
              <a:t> </a:t>
            </a:r>
            <a:r>
              <a:rPr sz="1200" dirty="0">
                <a:solidFill>
                  <a:schemeClr val="accent1">
                    <a:lumMod val="50000"/>
                  </a:schemeClr>
                </a:solidFill>
                <a:latin typeface="Calibri Light"/>
                <a:cs typeface="Calibri Light"/>
              </a:rPr>
              <a:t>se</a:t>
            </a:r>
            <a:r>
              <a:rPr sz="1200" spc="-35" dirty="0">
                <a:solidFill>
                  <a:schemeClr val="accent1">
                    <a:lumMod val="50000"/>
                  </a:schemeClr>
                </a:solidFill>
                <a:latin typeface="Calibri Light"/>
                <a:cs typeface="Calibri Light"/>
              </a:rPr>
              <a:t> </a:t>
            </a:r>
            <a:r>
              <a:rPr sz="1200" spc="-15" dirty="0">
                <a:solidFill>
                  <a:schemeClr val="accent1">
                    <a:lumMod val="50000"/>
                  </a:schemeClr>
                </a:solidFill>
                <a:latin typeface="Calibri Light"/>
                <a:cs typeface="Calibri Light"/>
              </a:rPr>
              <a:t>v</a:t>
            </a:r>
            <a:r>
              <a:rPr sz="1200" dirty="0">
                <a:solidFill>
                  <a:schemeClr val="accent1">
                    <a:lumMod val="50000"/>
                  </a:schemeClr>
                </a:solidFill>
                <a:latin typeface="Calibri Light"/>
                <a:cs typeface="Calibri Light"/>
              </a:rPr>
              <a:t>a</a:t>
            </a:r>
            <a:r>
              <a:rPr sz="1200" spc="-10" dirty="0">
                <a:solidFill>
                  <a:schemeClr val="accent1">
                    <a:lumMod val="50000"/>
                  </a:schemeClr>
                </a:solidFill>
                <a:latin typeface="Calibri Light"/>
                <a:cs typeface="Calibri Light"/>
              </a:rPr>
              <a:t>z</a:t>
            </a:r>
            <a:r>
              <a:rPr sz="1200" spc="-25" dirty="0">
                <a:solidFill>
                  <a:schemeClr val="accent1">
                    <a:lumMod val="50000"/>
                  </a:schemeClr>
                </a:solidFill>
                <a:latin typeface="Calibri Light"/>
                <a:cs typeface="Calibri Light"/>
              </a:rPr>
              <a:t>b</a:t>
            </a:r>
            <a:r>
              <a:rPr sz="1200" dirty="0">
                <a:solidFill>
                  <a:schemeClr val="accent1">
                    <a:lumMod val="50000"/>
                  </a:schemeClr>
                </a:solidFill>
                <a:latin typeface="Calibri Light"/>
                <a:cs typeface="Calibri Light"/>
              </a:rPr>
              <a:t>y</a:t>
            </a:r>
            <a:r>
              <a:rPr sz="1200" spc="-45" dirty="0">
                <a:solidFill>
                  <a:schemeClr val="accent1">
                    <a:lumMod val="50000"/>
                  </a:schemeClr>
                </a:solidFill>
                <a:latin typeface="Calibri Light"/>
                <a:cs typeface="Calibri Light"/>
              </a:rPr>
              <a:t> </a:t>
            </a:r>
            <a:r>
              <a:rPr sz="1200" dirty="0">
                <a:solidFill>
                  <a:schemeClr val="accent1">
                    <a:lumMod val="50000"/>
                  </a:schemeClr>
                </a:solidFill>
                <a:latin typeface="Calibri Light"/>
                <a:cs typeface="Calibri Light"/>
              </a:rPr>
              <a:t>i</a:t>
            </a:r>
            <a:r>
              <a:rPr sz="1200" spc="-10" dirty="0">
                <a:solidFill>
                  <a:schemeClr val="accent1">
                    <a:lumMod val="50000"/>
                  </a:schemeClr>
                </a:solidFill>
                <a:latin typeface="Calibri Light"/>
                <a:cs typeface="Calibri Light"/>
              </a:rPr>
              <a:t> </a:t>
            </a:r>
            <a:r>
              <a:rPr sz="1200" spc="-20" dirty="0">
                <a:solidFill>
                  <a:schemeClr val="accent1">
                    <a:lumMod val="50000"/>
                  </a:schemeClr>
                </a:solidFill>
                <a:latin typeface="Calibri Light"/>
                <a:cs typeface="Calibri Light"/>
              </a:rPr>
              <a:t>z</a:t>
            </a:r>
            <a:r>
              <a:rPr sz="1200" dirty="0">
                <a:solidFill>
                  <a:schemeClr val="accent1">
                    <a:lumMod val="50000"/>
                  </a:schemeClr>
                </a:solidFill>
                <a:latin typeface="Calibri Light"/>
                <a:cs typeface="Calibri Light"/>
              </a:rPr>
              <a:t>a  p</a:t>
            </a:r>
            <a:r>
              <a:rPr sz="1200" spc="-30" dirty="0">
                <a:solidFill>
                  <a:schemeClr val="accent1">
                    <a:lumMod val="50000"/>
                  </a:schemeClr>
                </a:solidFill>
                <a:latin typeface="Calibri Light"/>
                <a:cs typeface="Calibri Light"/>
              </a:rPr>
              <a:t>r</a:t>
            </a:r>
            <a:r>
              <a:rPr sz="1200" spc="-5" dirty="0">
                <a:solidFill>
                  <a:schemeClr val="accent1">
                    <a:lumMod val="50000"/>
                  </a:schemeClr>
                </a:solidFill>
                <a:latin typeface="Calibri Light"/>
                <a:cs typeface="Calibri Light"/>
              </a:rPr>
              <a:t>o</a:t>
            </a:r>
            <a:r>
              <a:rPr sz="1200" spc="-15" dirty="0">
                <a:solidFill>
                  <a:schemeClr val="accent1">
                    <a:lumMod val="50000"/>
                  </a:schemeClr>
                </a:solidFill>
                <a:latin typeface="Calibri Light"/>
                <a:cs typeface="Calibri Light"/>
              </a:rPr>
              <a:t>p</a:t>
            </a:r>
            <a:r>
              <a:rPr sz="1200" spc="-5" dirty="0">
                <a:solidFill>
                  <a:schemeClr val="accent1">
                    <a:lumMod val="50000"/>
                  </a:schemeClr>
                </a:solidFill>
                <a:latin typeface="Calibri Light"/>
                <a:cs typeface="Calibri Light"/>
              </a:rPr>
              <a:t>o</a:t>
            </a:r>
            <a:r>
              <a:rPr sz="1200" spc="-15" dirty="0">
                <a:solidFill>
                  <a:schemeClr val="accent1">
                    <a:lumMod val="50000"/>
                  </a:schemeClr>
                </a:solidFill>
                <a:latin typeface="Calibri Light"/>
                <a:cs typeface="Calibri Light"/>
              </a:rPr>
              <a:t>j</a:t>
            </a:r>
            <a:r>
              <a:rPr sz="1200" spc="-5" dirty="0">
                <a:solidFill>
                  <a:schemeClr val="accent1">
                    <a:lumMod val="50000"/>
                  </a:schemeClr>
                </a:solidFill>
                <a:latin typeface="Calibri Light"/>
                <a:cs typeface="Calibri Light"/>
              </a:rPr>
              <a:t>e</a:t>
            </a:r>
            <a:r>
              <a:rPr sz="1200" spc="-15" dirty="0">
                <a:solidFill>
                  <a:schemeClr val="accent1">
                    <a:lumMod val="50000"/>
                  </a:schemeClr>
                </a:solidFill>
                <a:latin typeface="Calibri Light"/>
                <a:cs typeface="Calibri Light"/>
              </a:rPr>
              <a:t>n</a:t>
            </a:r>
            <a:r>
              <a:rPr sz="1200" dirty="0">
                <a:solidFill>
                  <a:schemeClr val="accent1">
                    <a:lumMod val="50000"/>
                  </a:schemeClr>
                </a:solidFill>
                <a:latin typeface="Calibri Light"/>
                <a:cs typeface="Calibri Light"/>
              </a:rPr>
              <a:t>é</a:t>
            </a:r>
            <a:r>
              <a:rPr sz="1200" spc="-50" dirty="0">
                <a:solidFill>
                  <a:schemeClr val="accent1">
                    <a:lumMod val="50000"/>
                  </a:schemeClr>
                </a:solidFill>
                <a:latin typeface="Calibri Light"/>
                <a:cs typeface="Calibri Light"/>
              </a:rPr>
              <a:t> </a:t>
            </a:r>
            <a:r>
              <a:rPr sz="1200" dirty="0">
                <a:solidFill>
                  <a:schemeClr val="accent1">
                    <a:lumMod val="50000"/>
                  </a:schemeClr>
                </a:solidFill>
                <a:latin typeface="Calibri Light"/>
                <a:cs typeface="Calibri Light"/>
              </a:rPr>
              <a:t>p</a:t>
            </a:r>
            <a:r>
              <a:rPr sz="1200" spc="10" dirty="0">
                <a:solidFill>
                  <a:schemeClr val="accent1">
                    <a:lumMod val="50000"/>
                  </a:schemeClr>
                </a:solidFill>
                <a:latin typeface="Calibri Light"/>
                <a:cs typeface="Calibri Light"/>
              </a:rPr>
              <a:t>o</a:t>
            </a:r>
            <a:r>
              <a:rPr sz="1200" spc="-15" dirty="0">
                <a:solidFill>
                  <a:schemeClr val="accent1">
                    <a:lumMod val="50000"/>
                  </a:schemeClr>
                </a:solidFill>
                <a:latin typeface="Calibri Light"/>
                <a:cs typeface="Calibri Light"/>
              </a:rPr>
              <a:t>dn</a:t>
            </a:r>
            <a:r>
              <a:rPr sz="1200" dirty="0">
                <a:solidFill>
                  <a:schemeClr val="accent1">
                    <a:lumMod val="50000"/>
                  </a:schemeClr>
                </a:solidFill>
                <a:latin typeface="Calibri Light"/>
                <a:cs typeface="Calibri Light"/>
              </a:rPr>
              <a:t>iky</a:t>
            </a:r>
          </a:p>
          <a:p>
            <a:pPr marL="12700">
              <a:lnSpc>
                <a:spcPct val="100000"/>
              </a:lnSpc>
            </a:pPr>
            <a:r>
              <a:rPr sz="1200" spc="10" dirty="0">
                <a:solidFill>
                  <a:schemeClr val="accent1">
                    <a:lumMod val="50000"/>
                  </a:schemeClr>
                </a:solidFill>
                <a:latin typeface="Calibri Light"/>
                <a:cs typeface="Calibri Light"/>
              </a:rPr>
              <a:t>(</a:t>
            </a:r>
            <a:r>
              <a:rPr sz="1200" dirty="0">
                <a:solidFill>
                  <a:schemeClr val="accent1">
                    <a:lumMod val="50000"/>
                  </a:schemeClr>
                </a:solidFill>
                <a:latin typeface="Calibri Light"/>
                <a:cs typeface="Calibri Light"/>
              </a:rPr>
              <a:t>vl</a:t>
            </a:r>
            <a:r>
              <a:rPr sz="1200" spc="-15" dirty="0">
                <a:solidFill>
                  <a:schemeClr val="accent1">
                    <a:lumMod val="50000"/>
                  </a:schemeClr>
                </a:solidFill>
                <a:latin typeface="Calibri Light"/>
                <a:cs typeface="Calibri Light"/>
              </a:rPr>
              <a:t>a</a:t>
            </a:r>
            <a:r>
              <a:rPr sz="1200" spc="-35" dirty="0">
                <a:solidFill>
                  <a:schemeClr val="accent1">
                    <a:lumMod val="50000"/>
                  </a:schemeClr>
                </a:solidFill>
                <a:latin typeface="Calibri Light"/>
                <a:cs typeface="Calibri Light"/>
              </a:rPr>
              <a:t>s</a:t>
            </a:r>
            <a:r>
              <a:rPr sz="1200" spc="-15" dirty="0">
                <a:solidFill>
                  <a:schemeClr val="accent1">
                    <a:lumMod val="50000"/>
                  </a:schemeClr>
                </a:solidFill>
                <a:latin typeface="Calibri Light"/>
                <a:cs typeface="Calibri Light"/>
              </a:rPr>
              <a:t>tn</a:t>
            </a:r>
            <a:r>
              <a:rPr sz="1200" dirty="0">
                <a:solidFill>
                  <a:schemeClr val="accent1">
                    <a:lumMod val="50000"/>
                  </a:schemeClr>
                </a:solidFill>
                <a:latin typeface="Calibri Light"/>
                <a:cs typeface="Calibri Light"/>
              </a:rPr>
              <a:t>i</a:t>
            </a:r>
            <a:r>
              <a:rPr sz="1200" spc="-10" dirty="0">
                <a:solidFill>
                  <a:schemeClr val="accent1">
                    <a:lumMod val="50000"/>
                  </a:schemeClr>
                </a:solidFill>
                <a:latin typeface="Calibri Light"/>
                <a:cs typeface="Calibri Light"/>
              </a:rPr>
              <a:t>c</a:t>
            </a:r>
            <a:r>
              <a:rPr sz="1200" spc="-50" dirty="0">
                <a:solidFill>
                  <a:schemeClr val="accent1">
                    <a:lumMod val="50000"/>
                  </a:schemeClr>
                </a:solidFill>
                <a:latin typeface="Calibri Light"/>
                <a:cs typeface="Calibri Light"/>
              </a:rPr>
              <a:t>k</a:t>
            </a:r>
            <a:r>
              <a:rPr sz="1200" dirty="0">
                <a:solidFill>
                  <a:schemeClr val="accent1">
                    <a:lumMod val="50000"/>
                  </a:schemeClr>
                </a:solidFill>
                <a:latin typeface="Calibri Light"/>
                <a:cs typeface="Calibri Light"/>
              </a:rPr>
              <a:t>é</a:t>
            </a:r>
            <a:r>
              <a:rPr sz="1200" spc="-50" dirty="0">
                <a:solidFill>
                  <a:schemeClr val="accent1">
                    <a:lumMod val="50000"/>
                  </a:schemeClr>
                </a:solidFill>
                <a:latin typeface="Calibri Light"/>
                <a:cs typeface="Calibri Light"/>
              </a:rPr>
              <a:t> </a:t>
            </a:r>
            <a:r>
              <a:rPr sz="1200" dirty="0">
                <a:solidFill>
                  <a:schemeClr val="accent1">
                    <a:lumMod val="50000"/>
                  </a:schemeClr>
                </a:solidFill>
                <a:latin typeface="Calibri Light"/>
                <a:cs typeface="Calibri Light"/>
              </a:rPr>
              <a:t>p</a:t>
            </a:r>
            <a:r>
              <a:rPr sz="1200" spc="10" dirty="0">
                <a:solidFill>
                  <a:schemeClr val="accent1">
                    <a:lumMod val="50000"/>
                  </a:schemeClr>
                </a:solidFill>
                <a:latin typeface="Calibri Light"/>
                <a:cs typeface="Calibri Light"/>
              </a:rPr>
              <a:t>o</a:t>
            </a:r>
            <a:r>
              <a:rPr sz="1200" spc="-15" dirty="0">
                <a:solidFill>
                  <a:schemeClr val="accent1">
                    <a:lumMod val="50000"/>
                  </a:schemeClr>
                </a:solidFill>
                <a:latin typeface="Calibri Light"/>
                <a:cs typeface="Calibri Light"/>
              </a:rPr>
              <a:t>d</a:t>
            </a:r>
            <a:r>
              <a:rPr sz="1200" dirty="0">
                <a:solidFill>
                  <a:schemeClr val="accent1">
                    <a:lumMod val="50000"/>
                  </a:schemeClr>
                </a:solidFill>
                <a:latin typeface="Calibri Light"/>
                <a:cs typeface="Calibri Light"/>
              </a:rPr>
              <a:t>íly</a:t>
            </a:r>
            <a:r>
              <a:rPr sz="1200" spc="-60" dirty="0">
                <a:solidFill>
                  <a:schemeClr val="accent1">
                    <a:lumMod val="50000"/>
                  </a:schemeClr>
                </a:solidFill>
                <a:latin typeface="Calibri Light"/>
                <a:cs typeface="Calibri Light"/>
              </a:rPr>
              <a:t> </a:t>
            </a:r>
            <a:r>
              <a:rPr sz="1200" dirty="0">
                <a:solidFill>
                  <a:schemeClr val="accent1">
                    <a:lumMod val="50000"/>
                  </a:schemeClr>
                </a:solidFill>
                <a:latin typeface="Calibri Light"/>
                <a:cs typeface="Calibri Light"/>
              </a:rPr>
              <a:t>n</a:t>
            </a:r>
            <a:r>
              <a:rPr sz="1200" spc="10" dirty="0">
                <a:solidFill>
                  <a:schemeClr val="accent1">
                    <a:lumMod val="50000"/>
                  </a:schemeClr>
                </a:solidFill>
                <a:latin typeface="Calibri Light"/>
                <a:cs typeface="Calibri Light"/>
              </a:rPr>
              <a:t>a</a:t>
            </a:r>
            <a:r>
              <a:rPr sz="1200" dirty="0">
                <a:solidFill>
                  <a:schemeClr val="accent1">
                    <a:lumMod val="50000"/>
                  </a:schemeClr>
                </a:solidFill>
                <a:latin typeface="Calibri Light"/>
                <a:cs typeface="Calibri Light"/>
              </a:rPr>
              <a:t>d</a:t>
            </a:r>
            <a:r>
              <a:rPr sz="1200" spc="-55" dirty="0">
                <a:solidFill>
                  <a:schemeClr val="accent1">
                    <a:lumMod val="50000"/>
                  </a:schemeClr>
                </a:solidFill>
                <a:latin typeface="Calibri Light"/>
                <a:cs typeface="Calibri Light"/>
              </a:rPr>
              <a:t> </a:t>
            </a:r>
            <a:r>
              <a:rPr sz="1200" dirty="0">
                <a:solidFill>
                  <a:schemeClr val="accent1">
                    <a:lumMod val="50000"/>
                  </a:schemeClr>
                </a:solidFill>
                <a:latin typeface="Calibri Light"/>
                <a:cs typeface="Calibri Light"/>
              </a:rPr>
              <a:t>50</a:t>
            </a:r>
          </a:p>
          <a:p>
            <a:pPr marL="12700">
              <a:lnSpc>
                <a:spcPct val="100000"/>
              </a:lnSpc>
            </a:pPr>
            <a:r>
              <a:rPr sz="1200" dirty="0">
                <a:solidFill>
                  <a:schemeClr val="accent1">
                    <a:lumMod val="50000"/>
                  </a:schemeClr>
                </a:solidFill>
                <a:latin typeface="Calibri Light"/>
                <a:cs typeface="Calibri Light"/>
              </a:rPr>
              <a:t>%)</a:t>
            </a:r>
            <a:r>
              <a:rPr sz="1200" spc="-30" dirty="0">
                <a:solidFill>
                  <a:schemeClr val="accent1">
                    <a:lumMod val="50000"/>
                  </a:schemeClr>
                </a:solidFill>
                <a:latin typeface="Calibri Light"/>
                <a:cs typeface="Calibri Light"/>
              </a:rPr>
              <a:t> </a:t>
            </a:r>
            <a:r>
              <a:rPr sz="1200" dirty="0">
                <a:solidFill>
                  <a:schemeClr val="accent1">
                    <a:lumMod val="50000"/>
                  </a:schemeClr>
                </a:solidFill>
                <a:latin typeface="Calibri Light"/>
                <a:cs typeface="Calibri Light"/>
              </a:rPr>
              <a:t>na</a:t>
            </a:r>
            <a:r>
              <a:rPr sz="1200" spc="-35" dirty="0">
                <a:solidFill>
                  <a:schemeClr val="accent1">
                    <a:lumMod val="50000"/>
                  </a:schemeClr>
                </a:solidFill>
                <a:latin typeface="Calibri Light"/>
                <a:cs typeface="Calibri Light"/>
              </a:rPr>
              <a:t> </a:t>
            </a:r>
            <a:r>
              <a:rPr sz="1200" dirty="0">
                <a:solidFill>
                  <a:schemeClr val="accent1">
                    <a:lumMod val="50000"/>
                  </a:schemeClr>
                </a:solidFill>
                <a:latin typeface="Calibri Light"/>
                <a:cs typeface="Calibri Light"/>
              </a:rPr>
              <a:t>ú</a:t>
            </a:r>
            <a:r>
              <a:rPr sz="1200" spc="-20" dirty="0">
                <a:solidFill>
                  <a:schemeClr val="accent1">
                    <a:lumMod val="50000"/>
                  </a:schemeClr>
                </a:solidFill>
                <a:latin typeface="Calibri Light"/>
                <a:cs typeface="Calibri Light"/>
              </a:rPr>
              <a:t>z</a:t>
            </a:r>
            <a:r>
              <a:rPr sz="1200" spc="-5" dirty="0">
                <a:solidFill>
                  <a:schemeClr val="accent1">
                    <a:lumMod val="50000"/>
                  </a:schemeClr>
                </a:solidFill>
                <a:latin typeface="Calibri Light"/>
                <a:cs typeface="Calibri Light"/>
              </a:rPr>
              <a:t>e</a:t>
            </a:r>
            <a:r>
              <a:rPr sz="1200" spc="-30" dirty="0">
                <a:solidFill>
                  <a:schemeClr val="accent1">
                    <a:lumMod val="50000"/>
                  </a:schemeClr>
                </a:solidFill>
                <a:latin typeface="Calibri Light"/>
                <a:cs typeface="Calibri Light"/>
              </a:rPr>
              <a:t>m</a:t>
            </a:r>
            <a:r>
              <a:rPr sz="1200" dirty="0">
                <a:solidFill>
                  <a:schemeClr val="accent1">
                    <a:lumMod val="50000"/>
                  </a:schemeClr>
                </a:solidFill>
                <a:latin typeface="Calibri Light"/>
                <a:cs typeface="Calibri Light"/>
              </a:rPr>
              <a:t>í</a:t>
            </a:r>
            <a:r>
              <a:rPr sz="1200" spc="-60" dirty="0">
                <a:solidFill>
                  <a:schemeClr val="accent1">
                    <a:lumMod val="50000"/>
                  </a:schemeClr>
                </a:solidFill>
                <a:latin typeface="Calibri Light"/>
                <a:cs typeface="Calibri Light"/>
              </a:rPr>
              <a:t> </a:t>
            </a:r>
            <a:r>
              <a:rPr sz="1200" dirty="0">
                <a:solidFill>
                  <a:schemeClr val="accent1">
                    <a:lumMod val="50000"/>
                  </a:schemeClr>
                </a:solidFill>
                <a:latin typeface="Calibri Light"/>
                <a:cs typeface="Calibri Light"/>
              </a:rPr>
              <a:t>Č</a:t>
            </a:r>
            <a:r>
              <a:rPr sz="1200" spc="5" dirty="0">
                <a:solidFill>
                  <a:schemeClr val="accent1">
                    <a:lumMod val="50000"/>
                  </a:schemeClr>
                </a:solidFill>
                <a:latin typeface="Calibri Light"/>
                <a:cs typeface="Calibri Light"/>
              </a:rPr>
              <a:t>R</a:t>
            </a:r>
            <a:r>
              <a:rPr sz="1200" dirty="0">
                <a:solidFill>
                  <a:schemeClr val="accent1">
                    <a:lumMod val="50000"/>
                  </a:schemeClr>
                </a:solidFill>
                <a:latin typeface="Calibri Light"/>
                <a:cs typeface="Calibri Light"/>
              </a:rPr>
              <a:t>.</a:t>
            </a:r>
          </a:p>
        </p:txBody>
      </p:sp>
      <p:grpSp>
        <p:nvGrpSpPr>
          <p:cNvPr id="7" name="object 7"/>
          <p:cNvGrpSpPr/>
          <p:nvPr/>
        </p:nvGrpSpPr>
        <p:grpSpPr>
          <a:xfrm>
            <a:off x="5779188" y="4351165"/>
            <a:ext cx="420370" cy="420370"/>
            <a:chOff x="5779188" y="4351165"/>
            <a:chExt cx="420370" cy="420370"/>
          </a:xfrm>
        </p:grpSpPr>
        <p:sp>
          <p:nvSpPr>
            <p:cNvPr id="8" name="object 8"/>
            <p:cNvSpPr/>
            <p:nvPr/>
          </p:nvSpPr>
          <p:spPr>
            <a:xfrm>
              <a:off x="5785836" y="4357859"/>
              <a:ext cx="407034" cy="407034"/>
            </a:xfrm>
            <a:custGeom>
              <a:avLst/>
              <a:gdLst/>
              <a:ahLst/>
              <a:cxnLst/>
              <a:rect l="l" t="t" r="r" b="b"/>
              <a:pathLst>
                <a:path w="407035" h="407035">
                  <a:moveTo>
                    <a:pt x="203258" y="0"/>
                  </a:moveTo>
                  <a:lnTo>
                    <a:pt x="156670" y="5371"/>
                  </a:lnTo>
                  <a:lnTo>
                    <a:pt x="113894" y="20669"/>
                  </a:lnTo>
                  <a:lnTo>
                    <a:pt x="76154" y="44672"/>
                  </a:lnTo>
                  <a:lnTo>
                    <a:pt x="44671" y="76156"/>
                  </a:lnTo>
                  <a:lnTo>
                    <a:pt x="20669" y="113899"/>
                  </a:lnTo>
                  <a:lnTo>
                    <a:pt x="5371" y="156677"/>
                  </a:lnTo>
                  <a:lnTo>
                    <a:pt x="0" y="203269"/>
                  </a:lnTo>
                  <a:lnTo>
                    <a:pt x="5371" y="249857"/>
                  </a:lnTo>
                  <a:lnTo>
                    <a:pt x="20669" y="292633"/>
                  </a:lnTo>
                  <a:lnTo>
                    <a:pt x="44671" y="330374"/>
                  </a:lnTo>
                  <a:lnTo>
                    <a:pt x="76154" y="361858"/>
                  </a:lnTo>
                  <a:lnTo>
                    <a:pt x="113894" y="385860"/>
                  </a:lnTo>
                  <a:lnTo>
                    <a:pt x="156670" y="401158"/>
                  </a:lnTo>
                  <a:lnTo>
                    <a:pt x="203258" y="406529"/>
                  </a:lnTo>
                  <a:lnTo>
                    <a:pt x="249850" y="401164"/>
                  </a:lnTo>
                  <a:lnTo>
                    <a:pt x="292629" y="385881"/>
                  </a:lnTo>
                  <a:lnTo>
                    <a:pt x="330372" y="361895"/>
                  </a:lnTo>
                  <a:lnTo>
                    <a:pt x="361856" y="330425"/>
                  </a:lnTo>
                  <a:lnTo>
                    <a:pt x="385858" y="292686"/>
                  </a:lnTo>
                  <a:lnTo>
                    <a:pt x="401157" y="249895"/>
                  </a:lnTo>
                  <a:lnTo>
                    <a:pt x="406528" y="203269"/>
                  </a:lnTo>
                  <a:lnTo>
                    <a:pt x="401157" y="156640"/>
                  </a:lnTo>
                  <a:lnTo>
                    <a:pt x="385858" y="113847"/>
                  </a:lnTo>
                  <a:lnTo>
                    <a:pt x="361856" y="76106"/>
                  </a:lnTo>
                  <a:lnTo>
                    <a:pt x="330372" y="44634"/>
                  </a:lnTo>
                  <a:lnTo>
                    <a:pt x="292629" y="20648"/>
                  </a:lnTo>
                  <a:lnTo>
                    <a:pt x="249850" y="5364"/>
                  </a:lnTo>
                  <a:lnTo>
                    <a:pt x="203258" y="0"/>
                  </a:lnTo>
                  <a:close/>
                </a:path>
              </a:pathLst>
            </a:custGeom>
            <a:solidFill>
              <a:srgbClr val="C8D2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5786163" y="4358140"/>
              <a:ext cx="406400" cy="406400"/>
            </a:xfrm>
            <a:custGeom>
              <a:avLst/>
              <a:gdLst/>
              <a:ahLst/>
              <a:cxnLst/>
              <a:rect l="l" t="t" r="r" b="b"/>
              <a:pathLst>
                <a:path w="406400" h="406400">
                  <a:moveTo>
                    <a:pt x="280698" y="15123"/>
                  </a:moveTo>
                  <a:lnTo>
                    <a:pt x="321702" y="37916"/>
                  </a:lnTo>
                  <a:lnTo>
                    <a:pt x="355376" y="68415"/>
                  </a:lnTo>
                  <a:lnTo>
                    <a:pt x="381061" y="105026"/>
                  </a:lnTo>
                  <a:lnTo>
                    <a:pt x="398096" y="146154"/>
                  </a:lnTo>
                  <a:lnTo>
                    <a:pt x="405821" y="190204"/>
                  </a:lnTo>
                  <a:lnTo>
                    <a:pt x="403575" y="235583"/>
                  </a:lnTo>
                  <a:lnTo>
                    <a:pt x="390698" y="280696"/>
                  </a:lnTo>
                  <a:lnTo>
                    <a:pt x="367904" y="321700"/>
                  </a:lnTo>
                  <a:lnTo>
                    <a:pt x="337405" y="355375"/>
                  </a:lnTo>
                  <a:lnTo>
                    <a:pt x="300795" y="381060"/>
                  </a:lnTo>
                  <a:lnTo>
                    <a:pt x="259667" y="398096"/>
                  </a:lnTo>
                  <a:lnTo>
                    <a:pt x="215616" y="405821"/>
                  </a:lnTo>
                  <a:lnTo>
                    <a:pt x="170237" y="403576"/>
                  </a:lnTo>
                  <a:lnTo>
                    <a:pt x="125125" y="390700"/>
                  </a:lnTo>
                  <a:lnTo>
                    <a:pt x="84121" y="367905"/>
                  </a:lnTo>
                  <a:lnTo>
                    <a:pt x="50446" y="337404"/>
                  </a:lnTo>
                  <a:lnTo>
                    <a:pt x="24760" y="300793"/>
                  </a:lnTo>
                  <a:lnTo>
                    <a:pt x="7725" y="259664"/>
                  </a:lnTo>
                  <a:lnTo>
                    <a:pt x="0" y="215614"/>
                  </a:lnTo>
                  <a:lnTo>
                    <a:pt x="2245" y="170235"/>
                  </a:lnTo>
                  <a:lnTo>
                    <a:pt x="15120" y="125122"/>
                  </a:lnTo>
                  <a:lnTo>
                    <a:pt x="37916" y="84119"/>
                  </a:lnTo>
                  <a:lnTo>
                    <a:pt x="68416" y="50444"/>
                  </a:lnTo>
                  <a:lnTo>
                    <a:pt x="105028" y="24759"/>
                  </a:lnTo>
                  <a:lnTo>
                    <a:pt x="146156" y="7724"/>
                  </a:lnTo>
                  <a:lnTo>
                    <a:pt x="190207" y="0"/>
                  </a:lnTo>
                  <a:lnTo>
                    <a:pt x="235586" y="2246"/>
                  </a:lnTo>
                  <a:lnTo>
                    <a:pt x="280698" y="15123"/>
                  </a:lnTo>
                  <a:close/>
                </a:path>
              </a:pathLst>
            </a:custGeom>
            <a:ln w="13949">
              <a:solidFill>
                <a:srgbClr val="C8D2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5959576" y="4443424"/>
              <a:ext cx="59055" cy="235585"/>
            </a:xfrm>
            <a:custGeom>
              <a:avLst/>
              <a:gdLst/>
              <a:ahLst/>
              <a:cxnLst/>
              <a:rect l="l" t="t" r="r" b="b"/>
              <a:pathLst>
                <a:path w="59054" h="235585">
                  <a:moveTo>
                    <a:pt x="54610" y="104800"/>
                  </a:moveTo>
                  <a:lnTo>
                    <a:pt x="52730" y="95453"/>
                  </a:lnTo>
                  <a:lnTo>
                    <a:pt x="51384" y="93446"/>
                  </a:lnTo>
                  <a:lnTo>
                    <a:pt x="47586" y="87820"/>
                  </a:lnTo>
                  <a:lnTo>
                    <a:pt x="42189" y="84175"/>
                  </a:lnTo>
                  <a:lnTo>
                    <a:pt x="42189" y="98590"/>
                  </a:lnTo>
                  <a:lnTo>
                    <a:pt x="42189" y="217601"/>
                  </a:lnTo>
                  <a:lnTo>
                    <a:pt x="37045" y="222745"/>
                  </a:lnTo>
                  <a:lnTo>
                    <a:pt x="21755" y="222745"/>
                  </a:lnTo>
                  <a:lnTo>
                    <a:pt x="16611" y="217601"/>
                  </a:lnTo>
                  <a:lnTo>
                    <a:pt x="16611" y="98590"/>
                  </a:lnTo>
                  <a:lnTo>
                    <a:pt x="21755" y="93446"/>
                  </a:lnTo>
                  <a:lnTo>
                    <a:pt x="37045" y="93446"/>
                  </a:lnTo>
                  <a:lnTo>
                    <a:pt x="42189" y="98590"/>
                  </a:lnTo>
                  <a:lnTo>
                    <a:pt x="42189" y="84175"/>
                  </a:lnTo>
                  <a:lnTo>
                    <a:pt x="39992" y="82677"/>
                  </a:lnTo>
                  <a:lnTo>
                    <a:pt x="30708" y="80784"/>
                  </a:lnTo>
                  <a:lnTo>
                    <a:pt x="28092" y="80784"/>
                  </a:lnTo>
                  <a:lnTo>
                    <a:pt x="18808" y="82677"/>
                  </a:lnTo>
                  <a:lnTo>
                    <a:pt x="11201" y="87820"/>
                  </a:lnTo>
                  <a:lnTo>
                    <a:pt x="6070" y="95453"/>
                  </a:lnTo>
                  <a:lnTo>
                    <a:pt x="4178" y="104800"/>
                  </a:lnTo>
                  <a:lnTo>
                    <a:pt x="4203" y="211264"/>
                  </a:lnTo>
                  <a:lnTo>
                    <a:pt x="6070" y="220497"/>
                  </a:lnTo>
                  <a:lnTo>
                    <a:pt x="11201" y="228142"/>
                  </a:lnTo>
                  <a:lnTo>
                    <a:pt x="18808" y="233286"/>
                  </a:lnTo>
                  <a:lnTo>
                    <a:pt x="28092" y="235178"/>
                  </a:lnTo>
                  <a:lnTo>
                    <a:pt x="30708" y="235178"/>
                  </a:lnTo>
                  <a:lnTo>
                    <a:pt x="54584" y="211264"/>
                  </a:lnTo>
                  <a:lnTo>
                    <a:pt x="54610" y="104800"/>
                  </a:lnTo>
                  <a:close/>
                </a:path>
                <a:path w="59054" h="235585">
                  <a:moveTo>
                    <a:pt x="59029" y="29756"/>
                  </a:moveTo>
                  <a:lnTo>
                    <a:pt x="56705" y="18199"/>
                  </a:lnTo>
                  <a:lnTo>
                    <a:pt x="52920" y="12547"/>
                  </a:lnTo>
                  <a:lnTo>
                    <a:pt x="50368" y="8737"/>
                  </a:lnTo>
                  <a:lnTo>
                    <a:pt x="46596" y="6172"/>
                  </a:lnTo>
                  <a:lnTo>
                    <a:pt x="46596" y="20320"/>
                  </a:lnTo>
                  <a:lnTo>
                    <a:pt x="46596" y="39192"/>
                  </a:lnTo>
                  <a:lnTo>
                    <a:pt x="38963" y="46964"/>
                  </a:lnTo>
                  <a:lnTo>
                    <a:pt x="20078" y="46964"/>
                  </a:lnTo>
                  <a:lnTo>
                    <a:pt x="12420" y="39192"/>
                  </a:lnTo>
                  <a:lnTo>
                    <a:pt x="12420" y="20320"/>
                  </a:lnTo>
                  <a:lnTo>
                    <a:pt x="20078" y="12547"/>
                  </a:lnTo>
                  <a:lnTo>
                    <a:pt x="38963" y="12547"/>
                  </a:lnTo>
                  <a:lnTo>
                    <a:pt x="46596" y="20320"/>
                  </a:lnTo>
                  <a:lnTo>
                    <a:pt x="46596" y="6172"/>
                  </a:lnTo>
                  <a:lnTo>
                    <a:pt x="40982" y="2349"/>
                  </a:lnTo>
                  <a:lnTo>
                    <a:pt x="29514" y="0"/>
                  </a:lnTo>
                  <a:lnTo>
                    <a:pt x="18046" y="2349"/>
                  </a:lnTo>
                  <a:lnTo>
                    <a:pt x="8661" y="8737"/>
                  </a:lnTo>
                  <a:lnTo>
                    <a:pt x="2324" y="18199"/>
                  </a:lnTo>
                  <a:lnTo>
                    <a:pt x="0" y="29756"/>
                  </a:lnTo>
                  <a:lnTo>
                    <a:pt x="2324" y="41313"/>
                  </a:lnTo>
                  <a:lnTo>
                    <a:pt x="8661" y="50774"/>
                  </a:lnTo>
                  <a:lnTo>
                    <a:pt x="18046" y="57162"/>
                  </a:lnTo>
                  <a:lnTo>
                    <a:pt x="29514" y="59512"/>
                  </a:lnTo>
                  <a:lnTo>
                    <a:pt x="40982" y="57162"/>
                  </a:lnTo>
                  <a:lnTo>
                    <a:pt x="50368" y="50774"/>
                  </a:lnTo>
                  <a:lnTo>
                    <a:pt x="52920" y="46964"/>
                  </a:lnTo>
                  <a:lnTo>
                    <a:pt x="56705" y="41313"/>
                  </a:lnTo>
                  <a:lnTo>
                    <a:pt x="59029" y="29756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1" name="object 11"/>
          <p:cNvSpPr txBox="1"/>
          <p:nvPr/>
        </p:nvSpPr>
        <p:spPr>
          <a:xfrm>
            <a:off x="4879594" y="1880107"/>
            <a:ext cx="3623945" cy="185864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68605" marR="9525" indent="-256540" algn="just">
              <a:lnSpc>
                <a:spcPct val="100000"/>
              </a:lnSpc>
              <a:spcBef>
                <a:spcPts val="95"/>
              </a:spcBef>
              <a:buAutoNum type="alphaLcParenR" startAt="2"/>
              <a:tabLst>
                <a:tab pos="267335" algn="l"/>
              </a:tabLst>
            </a:pPr>
            <a:r>
              <a:rPr sz="1600" spc="-1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Dlouhodobý</a:t>
            </a:r>
            <a:r>
              <a:rPr sz="1600" spc="-7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1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nehmotný</a:t>
            </a:r>
            <a:r>
              <a:rPr sz="1600" spc="-7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1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majetek</a:t>
            </a:r>
            <a:r>
              <a:rPr sz="1600" spc="-7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(musí</a:t>
            </a:r>
            <a:r>
              <a:rPr sz="1600" spc="-6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2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pro </a:t>
            </a:r>
            <a:r>
              <a:rPr sz="1600" spc="-35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1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podnik přinášet nové </a:t>
            </a:r>
            <a:r>
              <a:rPr sz="1600" spc="-1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funkcionality oproti </a:t>
            </a:r>
            <a:r>
              <a:rPr sz="1600" spc="-35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2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stávajícímu</a:t>
            </a:r>
            <a:r>
              <a:rPr sz="1600" spc="-7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1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řešení):</a:t>
            </a:r>
            <a:endParaRPr sz="1600" dirty="0">
              <a:solidFill>
                <a:schemeClr val="accent1">
                  <a:lumMod val="50000"/>
                </a:schemeClr>
              </a:solidFill>
              <a:cs typeface="Calibri Light"/>
            </a:endParaRPr>
          </a:p>
          <a:p>
            <a:pPr>
              <a:lnSpc>
                <a:spcPct val="100000"/>
              </a:lnSpc>
              <a:spcBef>
                <a:spcPts val="45"/>
              </a:spcBef>
              <a:buClr>
                <a:srgbClr val="002D5F"/>
              </a:buClr>
              <a:buFont typeface="Calibri Light"/>
              <a:buAutoNum type="alphaLcParenR" startAt="2"/>
            </a:pPr>
            <a:endParaRPr sz="1600" dirty="0">
              <a:solidFill>
                <a:schemeClr val="accent1">
                  <a:lumMod val="50000"/>
                </a:schemeClr>
              </a:solidFill>
              <a:cs typeface="Calibri Light"/>
            </a:endParaRPr>
          </a:p>
          <a:p>
            <a:pPr marL="614680" lvl="1" indent="-257810">
              <a:lnSpc>
                <a:spcPct val="100000"/>
              </a:lnSpc>
              <a:buFont typeface="Arial MT"/>
              <a:buChar char="•"/>
              <a:tabLst>
                <a:tab pos="614045" algn="l"/>
                <a:tab pos="614680" algn="l"/>
              </a:tabLst>
            </a:pPr>
            <a:r>
              <a:rPr sz="1600" spc="-1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Pořízení</a:t>
            </a:r>
            <a:r>
              <a:rPr sz="1600" spc="-1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lang="cs-CZ" sz="1600" spc="-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a</a:t>
            </a:r>
            <a:r>
              <a:rPr lang="cs-CZ" sz="1600" spc="-1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1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implementace </a:t>
            </a:r>
            <a:r>
              <a:rPr sz="1600" spc="-1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SW</a:t>
            </a:r>
            <a:endParaRPr sz="1600" dirty="0">
              <a:solidFill>
                <a:schemeClr val="accent1">
                  <a:lumMod val="50000"/>
                </a:schemeClr>
              </a:solidFill>
              <a:cs typeface="Calibri Light"/>
            </a:endParaRPr>
          </a:p>
          <a:p>
            <a:pPr marL="614680" lvl="1" indent="-257810">
              <a:lnSpc>
                <a:spcPct val="100000"/>
              </a:lnSpc>
              <a:spcBef>
                <a:spcPts val="490"/>
              </a:spcBef>
              <a:buFont typeface="Arial MT"/>
              <a:buChar char="•"/>
              <a:tabLst>
                <a:tab pos="614045" algn="l"/>
                <a:tab pos="614680" algn="l"/>
              </a:tabLst>
            </a:pPr>
            <a:r>
              <a:rPr sz="1600" spc="-1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Výdaje</a:t>
            </a:r>
            <a:r>
              <a:rPr sz="1600" spc="-2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na</a:t>
            </a:r>
            <a:r>
              <a:rPr sz="1600" spc="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předplacený</a:t>
            </a:r>
            <a:r>
              <a:rPr sz="1600" spc="1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1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SW</a:t>
            </a:r>
            <a:r>
              <a:rPr sz="160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2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lze</a:t>
            </a:r>
            <a:r>
              <a:rPr sz="1600" spc="-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čerpat</a:t>
            </a:r>
            <a:endParaRPr sz="1600" dirty="0">
              <a:solidFill>
                <a:schemeClr val="accent1">
                  <a:lumMod val="50000"/>
                </a:schemeClr>
              </a:solidFill>
              <a:cs typeface="Calibri Light"/>
            </a:endParaRPr>
          </a:p>
          <a:p>
            <a:pPr marL="614045">
              <a:lnSpc>
                <a:spcPct val="100000"/>
              </a:lnSpc>
            </a:pPr>
            <a:r>
              <a:rPr sz="1600" spc="-1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pouze</a:t>
            </a:r>
            <a:r>
              <a:rPr sz="1600" spc="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po</a:t>
            </a:r>
            <a:r>
              <a:rPr sz="1600" spc="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dobu</a:t>
            </a:r>
            <a:r>
              <a:rPr sz="1600" spc="2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1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realizace</a:t>
            </a:r>
            <a:r>
              <a:rPr sz="1600" spc="-2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1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projektu.</a:t>
            </a:r>
            <a:endParaRPr sz="1600" dirty="0">
              <a:solidFill>
                <a:schemeClr val="accent1">
                  <a:lumMod val="50000"/>
                </a:schemeClr>
              </a:solidFill>
              <a:cs typeface="Calibri Light"/>
            </a:endParaRPr>
          </a:p>
        </p:txBody>
      </p:sp>
      <p:pic>
        <p:nvPicPr>
          <p:cNvPr id="12" name="Obrázek 11" descr="Obsah obrázku text, Písmo, bílé, typografie&#10;&#10;Popis byl vytvořen automaticky">
            <a:extLst>
              <a:ext uri="{FF2B5EF4-FFF2-40B4-BE49-F238E27FC236}">
                <a16:creationId xmlns:a16="http://schemas.microsoft.com/office/drawing/2014/main" id="{B62AB115-C7DE-0037-59C5-9038C37E32A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28684" y="418291"/>
            <a:ext cx="1651000" cy="406400"/>
          </a:xfrm>
          <a:prstGeom prst="rect">
            <a:avLst/>
          </a:prstGeom>
        </p:spPr>
      </p:pic>
      <p:pic>
        <p:nvPicPr>
          <p:cNvPr id="13" name="Obrázek 12" descr="Obsah obrázku text, Písmo, snímek obrazovky, Elektricky modrá&#10;&#10;Popis byl vytvořen automaticky">
            <a:extLst>
              <a:ext uri="{FF2B5EF4-FFF2-40B4-BE49-F238E27FC236}">
                <a16:creationId xmlns:a16="http://schemas.microsoft.com/office/drawing/2014/main" id="{557E84A3-E013-BCAC-324C-77EC393B503C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0822" y="284002"/>
            <a:ext cx="3005593" cy="540689"/>
          </a:xfrm>
          <a:prstGeom prst="rect">
            <a:avLst/>
          </a:prstGeom>
        </p:spPr>
      </p:pic>
      <p:pic>
        <p:nvPicPr>
          <p:cNvPr id="14" name="Obrázek 13">
            <a:extLst>
              <a:ext uri="{FF2B5EF4-FFF2-40B4-BE49-F238E27FC236}">
                <a16:creationId xmlns:a16="http://schemas.microsoft.com/office/drawing/2014/main" id="{4BE51FC5-9FE4-869B-FF5F-029AC2B6EA2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151680" y="401207"/>
            <a:ext cx="816935" cy="432854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487</TotalTime>
  <Words>1815</Words>
  <Application>Microsoft Office PowerPoint</Application>
  <PresentationFormat>Předvádění na obrazovce (4:3)</PresentationFormat>
  <Paragraphs>270</Paragraphs>
  <Slides>19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6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19</vt:i4>
      </vt:variant>
    </vt:vector>
  </HeadingPairs>
  <TitlesOfParts>
    <vt:vector size="26" baseType="lpstr">
      <vt:lpstr>Arial</vt:lpstr>
      <vt:lpstr>Arial MT</vt:lpstr>
      <vt:lpstr>Calibri</vt:lpstr>
      <vt:lpstr>Calibri Light</vt:lpstr>
      <vt:lpstr>Times New Roman</vt:lpstr>
      <vt:lpstr>Wingdings</vt:lpstr>
      <vt:lpstr>Office Theme</vt:lpstr>
      <vt:lpstr>MAS Podhůří Železných hor o. p. s.                  představení výzvy OP TAK      Technologie a aplikace pro konkurenceschopnost</vt:lpstr>
      <vt:lpstr>  </vt:lpstr>
      <vt:lpstr>Příjem projektových záměrů na MAS – mimo MS2021+</vt:lpstr>
      <vt:lpstr>Proces administrace projektového záměru do podání žádosti o podporu do MS2021+</vt:lpstr>
      <vt:lpstr>Povinné přílohy výzvy</vt:lpstr>
      <vt:lpstr>Zaměření výzvy</vt:lpstr>
      <vt:lpstr>   Obecné podmínky na žadatele</vt:lpstr>
      <vt:lpstr>             Velikost podniku</vt:lpstr>
      <vt:lpstr> Způsobilé výdaje – dle de minimis I.</vt:lpstr>
      <vt:lpstr>Způsobilé výdaje – dle de minimis II.</vt:lpstr>
      <vt:lpstr>    Nezpůsobilé výdaje</vt:lpstr>
      <vt:lpstr>Indikátory</vt:lpstr>
      <vt:lpstr>Povinné přílohy I. </vt:lpstr>
      <vt:lpstr>  Povinné přílohy II.</vt:lpstr>
      <vt:lpstr>  Povinná publicita</vt:lpstr>
      <vt:lpstr> Projektový cyklus</vt:lpstr>
      <vt:lpstr> Proces podání žádosti o podporu</vt:lpstr>
      <vt:lpstr>Příklady přijatelných záměrů</vt:lpstr>
      <vt:lpstr>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TECHNOLOGIE PRO MAS</dc:title>
  <dc:creator>MAS LEADER - Loucko</dc:creator>
  <cp:lastModifiedBy>Podhůří Železných Hor</cp:lastModifiedBy>
  <cp:revision>81</cp:revision>
  <dcterms:created xsi:type="dcterms:W3CDTF">2023-10-16T09:13:30Z</dcterms:created>
  <dcterms:modified xsi:type="dcterms:W3CDTF">2024-03-07T12:06:44Z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2023-09-20T00:00:00Z</vt:filetime>
  </property>
  <property fmtid="{D5CDD505-2E9C-101B-9397-08002B2CF9AE}" pid="3" name="Creator">
    <vt:lpwstr>Microsoft® PowerPoint® pro Microsoft 365</vt:lpwstr>
  </property>
  <property fmtid="{D5CDD505-2E9C-101B-9397-08002B2CF9AE}" pid="4" name="LastSaved">
    <vt:filetime>2023-10-16T00:00:00Z</vt:filetime>
  </property>
</Properties>
</file>