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7" r:id="rId5"/>
    <p:sldId id="258" r:id="rId6"/>
    <p:sldId id="259" r:id="rId7"/>
    <p:sldId id="260" r:id="rId8"/>
    <p:sldId id="261" r:id="rId9"/>
    <p:sldId id="274" r:id="rId10"/>
    <p:sldId id="263" r:id="rId11"/>
    <p:sldId id="264" r:id="rId12"/>
    <p:sldId id="265" r:id="rId13"/>
    <p:sldId id="303" r:id="rId14"/>
    <p:sldId id="266" r:id="rId15"/>
    <p:sldId id="297" r:id="rId16"/>
    <p:sldId id="306" r:id="rId17"/>
    <p:sldId id="268" r:id="rId18"/>
    <p:sldId id="293" r:id="rId19"/>
    <p:sldId id="271" r:id="rId20"/>
    <p:sldId id="298" r:id="rId21"/>
    <p:sldId id="269" r:id="rId22"/>
    <p:sldId id="299" r:id="rId23"/>
    <p:sldId id="300" r:id="rId24"/>
    <p:sldId id="307" r:id="rId25"/>
    <p:sldId id="270" r:id="rId26"/>
    <p:sldId id="294" r:id="rId27"/>
    <p:sldId id="302" r:id="rId28"/>
    <p:sldId id="301" r:id="rId29"/>
    <p:sldId id="287" r:id="rId30"/>
    <p:sldId id="289" r:id="rId31"/>
    <p:sldId id="296" r:id="rId32"/>
    <p:sldId id="290" r:id="rId33"/>
    <p:sldId id="305" r:id="rId34"/>
    <p:sldId id="292" r:id="rId35"/>
  </p:sldIdLst>
  <p:sldSz cx="12192000" cy="6858000"/>
  <p:notesSz cx="6888163" cy="100187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tka Poláčková (Voticko)" initials="JP" lastIdx="1" clrIdx="0">
    <p:extLst>
      <p:ext uri="{19B8F6BF-5375-455C-9EA6-DF929625EA0E}">
        <p15:presenceInfo xmlns:p15="http://schemas.microsoft.com/office/powerpoint/2012/main" userId="S::jitka.polackova@voticko.cz::8df95969-0de4-4efd-89a6-cdce380134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81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39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8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55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51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0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65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3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6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8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6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3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zif.cz/irj/portal/pf/pf-uvod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zif.cz/cs/CmDocument?rid=/apa_anon/static/pf/informace_k_pristupu_do_portalu_farmare.pdf" TargetMode="External"/><Relationship Id="rId2" Type="http://schemas.openxmlformats.org/officeDocument/2006/relationships/hyperlink" Target="https://www.szif.cz/cs/CmDocument?rid=/apa_anon/static/pf/zadost_o_pristup_do_portalu_farmar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ze.gov.cz/public/portal/-a46870---YpTGcT_4/prirucka-pro-publicitu-strategickeho-planu-szp-na-obdobi-2023-2027-verze-2-cistopis?_linka=a57938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616B3F12-789B-C1A4-E40B-F614B97F9C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b="1" dirty="0"/>
              <a:t>4. VÝZVA SPOLEČNÉ ZEMĚDĚLSKÉ POLITIKY</a:t>
            </a:r>
          </a:p>
          <a:p>
            <a:r>
              <a:rPr lang="cs-CZ" dirty="0"/>
              <a:t>FICHE 5</a:t>
            </a:r>
            <a:endParaRPr lang="cs-CZ" dirty="0">
              <a:ea typeface="Calibri"/>
              <a:cs typeface="Calibri"/>
            </a:endParaRPr>
          </a:p>
          <a:p>
            <a:r>
              <a:rPr lang="cs-CZ" dirty="0"/>
              <a:t>Seminář pro žadatele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5AAFBC6-5214-B8A3-CDA3-3F817D20E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652324"/>
            <a:ext cx="12192000" cy="1133057"/>
          </a:xfrm>
          <a:prstGeom prst="rect">
            <a:avLst/>
          </a:prstGeom>
        </p:spPr>
      </p:pic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325B4AAD-8160-2D28-D55F-0D3CB522A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04096" y="329269"/>
            <a:ext cx="5241948" cy="103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63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092A6BF-F9F6-6108-C395-20AB7A8DA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44512"/>
            <a:ext cx="11891166" cy="5948363"/>
          </a:xfrm>
        </p:spPr>
      </p:pic>
    </p:spTree>
    <p:extLst>
      <p:ext uri="{BB962C8B-B14F-4D97-AF65-F5344CB8AC3E}">
        <p14:creationId xmlns:p14="http://schemas.microsoft.com/office/powerpoint/2010/main" val="145960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A0CAA04-8AAE-6489-E37C-67667C060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4943"/>
            <a:ext cx="12192000" cy="1133057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9FBEA4B7-E2E4-DE94-D2F3-F0ABA87C7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DM Sans"/>
              </a:rPr>
              <a:t>Preferenční kritéria</a:t>
            </a:r>
            <a:r>
              <a:rPr lang="cs-CZ" dirty="0"/>
              <a:t>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761F125-EE20-86C4-831F-0BD2452F3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3300" b="1" dirty="0">
                <a:latin typeface="DM Sans" pitchFamily="2" charset="-18"/>
              </a:rPr>
              <a:t>Počet obyvatel obce</a:t>
            </a:r>
            <a:r>
              <a:rPr lang="cs-CZ" sz="3200" b="1" dirty="0">
                <a:latin typeface="DM Sans" pitchFamily="2" charset="-18"/>
              </a:rPr>
              <a:t>	</a:t>
            </a:r>
            <a:r>
              <a:rPr lang="cs-CZ" sz="3200" dirty="0">
                <a:latin typeface="DM Sans" pitchFamily="2" charset="-18"/>
              </a:rPr>
              <a:t>	</a:t>
            </a:r>
            <a:r>
              <a:rPr lang="cs-CZ" sz="2600" dirty="0">
                <a:latin typeface="DM Sans" pitchFamily="2" charset="-18"/>
              </a:rPr>
              <a:t>     	 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900" dirty="0">
                <a:latin typeface="DM Sans" pitchFamily="2" charset="-18"/>
              </a:rPr>
              <a:t> </a:t>
            </a:r>
            <a:r>
              <a:rPr lang="cs-CZ" sz="2000" dirty="0">
                <a:latin typeface="DM Sans" pitchFamily="2" charset="-18"/>
              </a:rPr>
              <a:t>0 - 300 obyvatel (5 b.) /301 a více obyvatel (0 b.)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300" b="1" dirty="0">
                <a:latin typeface="DM Sans" pitchFamily="2" charset="-18"/>
              </a:rPr>
              <a:t>Finanční náročnost projektu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Způsobilé výdaje v rozmezí 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100 000 – 200 000 (40 b.)</a:t>
            </a:r>
            <a:r>
              <a:rPr lang="cs-CZ" altLang="cs-CZ" sz="2000" dirty="0">
                <a:latin typeface="Arial" panose="020B0604020202020204" pitchFamily="34" charset="0"/>
              </a:rPr>
              <a:t> / 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200 001 – 300 000 Kč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30 b.)</a:t>
            </a:r>
            <a:r>
              <a:rPr lang="cs-CZ" altLang="cs-CZ" sz="2000" dirty="0">
                <a:latin typeface="Arial" panose="020B0604020202020204" pitchFamily="34" charset="0"/>
              </a:rPr>
              <a:t> /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vyšší než 300 000 Kč (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0 b.)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3300" b="1" dirty="0">
                <a:latin typeface="DM Sans" pitchFamily="2" charset="-18"/>
              </a:rPr>
              <a:t>3. Propagace nad rámec povinné publicity  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cs-CZ" sz="2000" dirty="0">
                <a:latin typeface="DM Sans" pitchFamily="2" charset="-18"/>
                <a:ea typeface="Calibri"/>
                <a:cs typeface="Calibri"/>
              </a:rPr>
              <a:t>Propagace nad rámec povinné publicity (10 b.)        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cs-CZ" sz="2900" dirty="0">
                <a:latin typeface="DM Sans" pitchFamily="2" charset="-18"/>
                <a:ea typeface="Calibri"/>
                <a:cs typeface="Calibri"/>
              </a:rPr>
              <a:t>formy propagace: informace na webu, informace v tisku, informace na sociálních sítích, informace v radiu, v TV. </a:t>
            </a:r>
          </a:p>
          <a:p>
            <a:pPr marL="457200" lvl="1" indent="0">
              <a:buNone/>
            </a:pPr>
            <a:endParaRPr lang="cs-CZ" sz="2600" dirty="0">
              <a:latin typeface="DM Sans" pitchFamily="2" charset="-18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7528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CBBF8-464B-7D6A-FE5C-240B4AC66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DM Sans" pitchFamily="2" charset="-18"/>
              </a:rPr>
              <a:t>Preferenční kritéria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0C4376-9FF5-7E56-B24E-EEEE48222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616" y="153214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3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 Délka realizace </a:t>
            </a:r>
            <a:r>
              <a:rPr lang="pl-PL" sz="2000" b="0" i="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(Hodnotí se rychlost dokončení od podpisu Dohody po podání Žádosti o platbu)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l-PL" sz="2000" i="1" dirty="0">
                <a:solidFill>
                  <a:srgbClr val="30303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 1 roku (20 b.) / déle než 1 rok (0 b.)</a:t>
            </a:r>
            <a:endParaRPr lang="cs-CZ" sz="2000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 Dosud nepodpořený žadatel </a:t>
            </a:r>
            <a:r>
              <a:rPr lang="cs-CZ" sz="2000" dirty="0">
                <a:solidFill>
                  <a:srgbClr val="30303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= (Z</a:t>
            </a:r>
            <a:r>
              <a:rPr lang="cs-CZ" sz="2000" b="0" i="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výhodněni jsou žadatelé, kteří nebyli vybráni k podpoře v rámci operace 19.2.1 Programu rozvoje venkova 2014–2020)</a:t>
            </a:r>
          </a:p>
          <a:p>
            <a:pPr marL="0" indent="0">
              <a:buNone/>
            </a:pPr>
            <a:endParaRPr lang="cs-CZ" sz="2000" b="0" i="0" dirty="0">
              <a:solidFill>
                <a:srgbClr val="30303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Dosud nepodpořený žadatel ( 5 b.)/ již podpořený žadatel (0b.)</a:t>
            </a:r>
          </a:p>
          <a:p>
            <a:pPr marL="457200" lvl="1" indent="0">
              <a:buNone/>
            </a:pPr>
            <a:endParaRPr lang="cs-CZ" sz="2000" dirty="0">
              <a:latin typeface="DM Sans" pitchFamily="2" charset="-18"/>
              <a:ea typeface="Calibri"/>
              <a:cs typeface="Calibri"/>
            </a:endParaRPr>
          </a:p>
          <a:p>
            <a:pPr marL="457200" lvl="1" indent="0">
              <a:buNone/>
            </a:pPr>
            <a:endParaRPr lang="cs-CZ" sz="2000" b="1" dirty="0">
              <a:solidFill>
                <a:srgbClr val="FF0000"/>
              </a:solidFill>
              <a:latin typeface="DM Sans" pitchFamily="2" charset="-18"/>
              <a:ea typeface="Calibri"/>
              <a:cs typeface="Calibri"/>
            </a:endParaRPr>
          </a:p>
          <a:p>
            <a:pPr marL="457200" lvl="1" indent="0">
              <a:buNone/>
            </a:pPr>
            <a:endParaRPr lang="cs-CZ" sz="2000" b="1" dirty="0">
              <a:solidFill>
                <a:srgbClr val="FF0000"/>
              </a:solidFill>
              <a:latin typeface="DM Sans" pitchFamily="2" charset="-18"/>
              <a:ea typeface="Calibri"/>
              <a:cs typeface="Calibri"/>
            </a:endParaRPr>
          </a:p>
          <a:p>
            <a:pPr marL="457200" lvl="1" indent="0">
              <a:buNone/>
            </a:pPr>
            <a:r>
              <a:rPr lang="cs-CZ" sz="2000" b="1" dirty="0">
                <a:solidFill>
                  <a:srgbClr val="FF0000"/>
                </a:solidFill>
                <a:latin typeface="DM Sans" pitchFamily="2" charset="-18"/>
              </a:rPr>
              <a:t>Žádost musí získat minimální počet bodů v rámci preferenčních kritérií, tj.  60b.</a:t>
            </a:r>
            <a:endParaRPr lang="cs-CZ" sz="2000" b="1" dirty="0">
              <a:solidFill>
                <a:srgbClr val="FF0000"/>
              </a:solidFill>
              <a:latin typeface="DM Sans" pitchFamily="2" charset="-18"/>
              <a:ea typeface="Calibri"/>
              <a:cs typeface="Calibri"/>
            </a:endParaRPr>
          </a:p>
          <a:p>
            <a:pPr marL="457200" lvl="1" indent="0">
              <a:buNone/>
            </a:pPr>
            <a:endParaRPr lang="cs-CZ" sz="2000" dirty="0">
              <a:latin typeface="DM Sans" pitchFamily="2" charset="-18"/>
              <a:ea typeface="Calibri" panose="020F0502020204030204"/>
              <a:cs typeface="Calibri" panose="020F0502020204030204"/>
            </a:endParaRP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81E8D44-98FA-E05B-BA98-FD51704C3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4943"/>
            <a:ext cx="12192000" cy="1133057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2770F94C-6108-1E18-CB75-B1A1CFAEE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64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◦</a:t>
            </a:r>
          </a:p>
        </p:txBody>
      </p:sp>
    </p:spTree>
    <p:extLst>
      <p:ext uri="{BB962C8B-B14F-4D97-AF65-F5344CB8AC3E}">
        <p14:creationId xmlns:p14="http://schemas.microsoft.com/office/powerpoint/2010/main" val="1827862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FD45BA-C472-756C-D6BB-24591DC04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Pravidla při shodě bodů, určení pořadí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5FBC39D-43DB-9C05-5B36-B6D7DAA134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760595"/>
            <a:ext cx="6904877" cy="166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1. 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Nižší požadované dotace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2. 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Nižších celkových výdajů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projektu.</a:t>
            </a:r>
          </a:p>
          <a:p>
            <a:pPr marL="0" marR="0" lvl="0" indent="0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3. Statusu 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dosud nepodpořeného žadatele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14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01EA64-8F95-E20D-BC70-AB3995A39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DM Sans"/>
              </a:rPr>
              <a:t>Postup administrace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369D28-2DEC-7F8C-EFF4-7CCB573BD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Bublinový popisek: se šipkou doprava 3">
            <a:extLst>
              <a:ext uri="{FF2B5EF4-FFF2-40B4-BE49-F238E27FC236}">
                <a16:creationId xmlns:a16="http://schemas.microsoft.com/office/drawing/2014/main" id="{30334344-EDDD-9C4D-D2EA-7F4A337553D8}"/>
              </a:ext>
            </a:extLst>
          </p:cNvPr>
          <p:cNvSpPr/>
          <p:nvPr/>
        </p:nvSpPr>
        <p:spPr>
          <a:xfrm>
            <a:off x="268789" y="1785945"/>
            <a:ext cx="2056621" cy="1884783"/>
          </a:xfrm>
          <a:prstGeom prst="rightArrowCallou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latin typeface="DM Sans" pitchFamily="2" charset="-18"/>
              </a:rPr>
              <a:t>Registrace subjektu v </a:t>
            </a:r>
            <a:r>
              <a:rPr lang="cs-CZ" sz="1600" dirty="0">
                <a:latin typeface="DM Sans" pitchFamily="2" charset="-18"/>
                <a:hlinkClick r:id="rId2"/>
              </a:rPr>
              <a:t>Portálu Farmáře</a:t>
            </a:r>
            <a:endParaRPr lang="cs-CZ" sz="1600" dirty="0">
              <a:latin typeface="DM Sans" pitchFamily="2" charset="-18"/>
            </a:endParaRPr>
          </a:p>
          <a:p>
            <a:pPr algn="ctr"/>
            <a:endParaRPr lang="cs-CZ" sz="1600" dirty="0">
              <a:latin typeface="DM Sans" pitchFamily="2" charset="-18"/>
            </a:endParaRPr>
          </a:p>
        </p:txBody>
      </p:sp>
      <p:sp>
        <p:nvSpPr>
          <p:cNvPr id="5" name="Bublinový popisek: se šipkou doprava 4">
            <a:extLst>
              <a:ext uri="{FF2B5EF4-FFF2-40B4-BE49-F238E27FC236}">
                <a16:creationId xmlns:a16="http://schemas.microsoft.com/office/drawing/2014/main" id="{D5DB6116-6F7E-44A1-1F21-9BD8B13F510F}"/>
              </a:ext>
            </a:extLst>
          </p:cNvPr>
          <p:cNvSpPr/>
          <p:nvPr/>
        </p:nvSpPr>
        <p:spPr>
          <a:xfrm>
            <a:off x="2427222" y="1785946"/>
            <a:ext cx="2150901" cy="1884783"/>
          </a:xfrm>
          <a:prstGeom prst="rightArrowCallou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latin typeface="DM Sans" pitchFamily="2" charset="-18"/>
              </a:rPr>
              <a:t>Podání žádosti na MAS</a:t>
            </a:r>
          </a:p>
        </p:txBody>
      </p:sp>
      <p:sp>
        <p:nvSpPr>
          <p:cNvPr id="6" name="Bublinový popisek: se šipkou doprava 5">
            <a:extLst>
              <a:ext uri="{FF2B5EF4-FFF2-40B4-BE49-F238E27FC236}">
                <a16:creationId xmlns:a16="http://schemas.microsoft.com/office/drawing/2014/main" id="{F3011CAD-965C-D304-0F48-FBDC68F55A4C}"/>
              </a:ext>
            </a:extLst>
          </p:cNvPr>
          <p:cNvSpPr/>
          <p:nvPr/>
        </p:nvSpPr>
        <p:spPr>
          <a:xfrm>
            <a:off x="4687659" y="1730367"/>
            <a:ext cx="2279199" cy="188478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948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latin typeface="DM Sans" pitchFamily="2" charset="-18"/>
              </a:rPr>
              <a:t>MAS </a:t>
            </a:r>
          </a:p>
          <a:p>
            <a:pPr algn="ctr"/>
            <a:r>
              <a:rPr lang="cs-CZ" sz="1600" dirty="0">
                <a:latin typeface="DM Sans" pitchFamily="2" charset="-18"/>
              </a:rPr>
              <a:t>-Kontrola </a:t>
            </a:r>
          </a:p>
          <a:p>
            <a:pPr marL="285750" indent="-285750" algn="ctr">
              <a:buFontTx/>
              <a:buChar char="-"/>
            </a:pPr>
            <a:r>
              <a:rPr lang="cs-CZ" sz="1600" dirty="0">
                <a:latin typeface="DM Sans" pitchFamily="2" charset="-18"/>
              </a:rPr>
              <a:t>Hodnocení</a:t>
            </a:r>
          </a:p>
          <a:p>
            <a:pPr marL="285750" indent="-285750" algn="ctr">
              <a:buFontTx/>
              <a:buChar char="-"/>
            </a:pPr>
            <a:r>
              <a:rPr lang="cs-CZ" sz="1600" dirty="0">
                <a:latin typeface="DM Sans" pitchFamily="2" charset="-18"/>
              </a:rPr>
              <a:t>Výběr </a:t>
            </a:r>
          </a:p>
          <a:p>
            <a:pPr algn="ctr"/>
            <a:endParaRPr lang="cs-CZ" sz="1600" dirty="0">
              <a:latin typeface="DM Sans" pitchFamily="2" charset="-18"/>
            </a:endParaRPr>
          </a:p>
        </p:txBody>
      </p:sp>
      <p:sp>
        <p:nvSpPr>
          <p:cNvPr id="7" name="Bublinový popisek: se šipkou doprava 6">
            <a:extLst>
              <a:ext uri="{FF2B5EF4-FFF2-40B4-BE49-F238E27FC236}">
                <a16:creationId xmlns:a16="http://schemas.microsoft.com/office/drawing/2014/main" id="{C1B16E72-C85E-AEE5-9F4B-9B3668FB783F}"/>
              </a:ext>
            </a:extLst>
          </p:cNvPr>
          <p:cNvSpPr/>
          <p:nvPr/>
        </p:nvSpPr>
        <p:spPr>
          <a:xfrm>
            <a:off x="7059580" y="1725297"/>
            <a:ext cx="2343539" cy="1884783"/>
          </a:xfrm>
          <a:prstGeom prst="rightArrowCallou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latin typeface="DM Sans" pitchFamily="2" charset="-18"/>
              </a:rPr>
              <a:t>Podání žádosti o dotaci na SZIF včetně všech příloh</a:t>
            </a:r>
          </a:p>
          <a:p>
            <a:pPr algn="ctr"/>
            <a:endParaRPr lang="cs-CZ" sz="1600" dirty="0">
              <a:latin typeface="DM Sans" pitchFamily="2" charset="-18"/>
            </a:endParaRPr>
          </a:p>
        </p:txBody>
      </p:sp>
      <p:sp>
        <p:nvSpPr>
          <p:cNvPr id="9" name="Bublinový popisek: se šipkou doleva 8">
            <a:extLst>
              <a:ext uri="{FF2B5EF4-FFF2-40B4-BE49-F238E27FC236}">
                <a16:creationId xmlns:a16="http://schemas.microsoft.com/office/drawing/2014/main" id="{0AA3D710-CA30-49E8-B03D-7FB299795081}"/>
              </a:ext>
            </a:extLst>
          </p:cNvPr>
          <p:cNvSpPr/>
          <p:nvPr/>
        </p:nvSpPr>
        <p:spPr>
          <a:xfrm>
            <a:off x="8097513" y="4172513"/>
            <a:ext cx="1989364" cy="1884783"/>
          </a:xfrm>
          <a:prstGeom prst="leftArrowCallou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latin typeface="DM Sans" pitchFamily="2" charset="-18"/>
              </a:rPr>
              <a:t>Dohoda o poskytnutí dotace</a:t>
            </a:r>
          </a:p>
          <a:p>
            <a:pPr algn="ctr"/>
            <a:endParaRPr lang="cs-CZ" sz="1600" dirty="0">
              <a:latin typeface="DM Sans" pitchFamily="2" charset="-18"/>
            </a:endParaRPr>
          </a:p>
        </p:txBody>
      </p:sp>
      <p:sp>
        <p:nvSpPr>
          <p:cNvPr id="10" name="Bublinový popisek: se šipkou doleva 9">
            <a:extLst>
              <a:ext uri="{FF2B5EF4-FFF2-40B4-BE49-F238E27FC236}">
                <a16:creationId xmlns:a16="http://schemas.microsoft.com/office/drawing/2014/main" id="{CBAD5547-5E65-7C3E-3089-DC34EB5801E5}"/>
              </a:ext>
            </a:extLst>
          </p:cNvPr>
          <p:cNvSpPr/>
          <p:nvPr/>
        </p:nvSpPr>
        <p:spPr>
          <a:xfrm>
            <a:off x="5737307" y="4172513"/>
            <a:ext cx="2343539" cy="1884783"/>
          </a:xfrm>
          <a:prstGeom prst="leftArrowCallout">
            <a:avLst/>
          </a:prstGeom>
          <a:gradFill flip="none" rotWithShape="1">
            <a:gsLst>
              <a:gs pos="0">
                <a:srgbClr val="FFC000"/>
              </a:gs>
              <a:gs pos="48000">
                <a:schemeClr val="accent6">
                  <a:lumMod val="40000"/>
                  <a:lumOff val="60000"/>
                </a:schemeClr>
              </a:gs>
              <a:gs pos="100000">
                <a:schemeClr val="accent6"/>
              </a:gs>
            </a:gsLst>
            <a:lin ang="16200000" scaled="1"/>
            <a:tileRect/>
          </a:gra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DM Sans" pitchFamily="2" charset="-18"/>
              </a:rPr>
              <a:t>Žádost o platbu</a:t>
            </a:r>
          </a:p>
          <a:p>
            <a:pPr algn="ctr"/>
            <a:r>
              <a:rPr lang="cs-CZ" sz="1300" dirty="0">
                <a:latin typeface="DM Sans" pitchFamily="2" charset="-18"/>
              </a:rPr>
              <a:t>- nutné mít podepsané MAS</a:t>
            </a:r>
            <a:endParaRPr lang="cs-CZ" dirty="0">
              <a:latin typeface="DM Sans" pitchFamily="2" charset="-18"/>
            </a:endParaRPr>
          </a:p>
        </p:txBody>
      </p:sp>
      <p:sp>
        <p:nvSpPr>
          <p:cNvPr id="12" name="Bublinový popisek: se šipkou doleva 11">
            <a:extLst>
              <a:ext uri="{FF2B5EF4-FFF2-40B4-BE49-F238E27FC236}">
                <a16:creationId xmlns:a16="http://schemas.microsoft.com/office/drawing/2014/main" id="{4C441A7E-02C0-3D3E-46F2-A48FB755FA1F}"/>
              </a:ext>
            </a:extLst>
          </p:cNvPr>
          <p:cNvSpPr/>
          <p:nvPr/>
        </p:nvSpPr>
        <p:spPr>
          <a:xfrm>
            <a:off x="1866653" y="4172513"/>
            <a:ext cx="1989364" cy="1884783"/>
          </a:xfrm>
          <a:prstGeom prst="leftArrowCallou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latin typeface="DM Sans" pitchFamily="2" charset="-18"/>
              </a:rPr>
              <a:t>Proplacení dotace od SZIF</a:t>
            </a:r>
          </a:p>
          <a:p>
            <a:pPr algn="ctr"/>
            <a:endParaRPr lang="cs-CZ" sz="1600" dirty="0">
              <a:latin typeface="DM Sans" pitchFamily="2" charset="-18"/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D40BB2BE-BEFF-6927-7CD4-4A50675A41D7}"/>
              </a:ext>
            </a:extLst>
          </p:cNvPr>
          <p:cNvSpPr/>
          <p:nvPr/>
        </p:nvSpPr>
        <p:spPr>
          <a:xfrm>
            <a:off x="252117" y="4426082"/>
            <a:ext cx="169855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0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✓</a:t>
            </a:r>
          </a:p>
        </p:txBody>
      </p:sp>
      <p:sp>
        <p:nvSpPr>
          <p:cNvPr id="23" name="Šipka: zahnutá dolů 22">
            <a:extLst>
              <a:ext uri="{FF2B5EF4-FFF2-40B4-BE49-F238E27FC236}">
                <a16:creationId xmlns:a16="http://schemas.microsoft.com/office/drawing/2014/main" id="{57995715-C74D-BD06-761E-1E91EAA67053}"/>
              </a:ext>
            </a:extLst>
          </p:cNvPr>
          <p:cNvSpPr/>
          <p:nvPr/>
        </p:nvSpPr>
        <p:spPr>
          <a:xfrm rot="5217750">
            <a:off x="9293138" y="2932566"/>
            <a:ext cx="3416225" cy="2137457"/>
          </a:xfrm>
          <a:prstGeom prst="curvedDownArrow">
            <a:avLst>
              <a:gd name="adj1" fmla="val 13959"/>
              <a:gd name="adj2" fmla="val 57420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Bublinový popisek: se šipkou doprava 7">
            <a:extLst>
              <a:ext uri="{FF2B5EF4-FFF2-40B4-BE49-F238E27FC236}">
                <a16:creationId xmlns:a16="http://schemas.microsoft.com/office/drawing/2014/main" id="{8465175A-39C0-DF14-5AC6-BF053E5F8A98}"/>
              </a:ext>
            </a:extLst>
          </p:cNvPr>
          <p:cNvSpPr/>
          <p:nvPr/>
        </p:nvSpPr>
        <p:spPr>
          <a:xfrm>
            <a:off x="9495841" y="1725296"/>
            <a:ext cx="1950681" cy="1884783"/>
          </a:xfrm>
          <a:prstGeom prst="rightArrowCallou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latin typeface="DM Sans" pitchFamily="2" charset="-18"/>
              </a:rPr>
              <a:t>Výběr dodavatele</a:t>
            </a:r>
          </a:p>
          <a:p>
            <a:pPr algn="ctr"/>
            <a:endParaRPr lang="cs-CZ" sz="1600" dirty="0">
              <a:latin typeface="DM Sans" pitchFamily="2" charset="-18"/>
            </a:endParaRPr>
          </a:p>
        </p:txBody>
      </p:sp>
      <p:sp>
        <p:nvSpPr>
          <p:cNvPr id="25" name="Obdélník: s odříznutými horními rohy 24">
            <a:extLst>
              <a:ext uri="{FF2B5EF4-FFF2-40B4-BE49-F238E27FC236}">
                <a16:creationId xmlns:a16="http://schemas.microsoft.com/office/drawing/2014/main" id="{30A80746-829E-F637-A4DF-3DB5EFBC36DA}"/>
              </a:ext>
            </a:extLst>
          </p:cNvPr>
          <p:cNvSpPr/>
          <p:nvPr/>
        </p:nvSpPr>
        <p:spPr>
          <a:xfrm>
            <a:off x="101857" y="6314746"/>
            <a:ext cx="4497356" cy="423464"/>
          </a:xfrm>
          <a:prstGeom prst="snip2Same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latin typeface="DM Sans" pitchFamily="2" charset="-18"/>
              </a:rPr>
              <a:t>Monitorovací zprávy k 31.7. po dobu 5 let</a:t>
            </a:r>
          </a:p>
        </p:txBody>
      </p:sp>
      <p:sp>
        <p:nvSpPr>
          <p:cNvPr id="28" name="Obdélník: s odříznutými horními rohy 27">
            <a:extLst>
              <a:ext uri="{FF2B5EF4-FFF2-40B4-BE49-F238E27FC236}">
                <a16:creationId xmlns:a16="http://schemas.microsoft.com/office/drawing/2014/main" id="{236BD96B-C131-33B1-E4A0-D09586DF90F3}"/>
              </a:ext>
            </a:extLst>
          </p:cNvPr>
          <p:cNvSpPr/>
          <p:nvPr/>
        </p:nvSpPr>
        <p:spPr>
          <a:xfrm>
            <a:off x="2491173" y="3219061"/>
            <a:ext cx="1268963" cy="391018"/>
          </a:xfrm>
          <a:prstGeom prst="snip2Same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latin typeface="DM Sans" pitchFamily="2" charset="-18"/>
              </a:rPr>
              <a:t>do 22.02. 2026</a:t>
            </a:r>
          </a:p>
        </p:txBody>
      </p:sp>
      <p:sp>
        <p:nvSpPr>
          <p:cNvPr id="29" name="Obdélník: s odříznutými horními rohy 28">
            <a:extLst>
              <a:ext uri="{FF2B5EF4-FFF2-40B4-BE49-F238E27FC236}">
                <a16:creationId xmlns:a16="http://schemas.microsoft.com/office/drawing/2014/main" id="{ADB5EEC3-3325-3FF2-870D-8E42A187CB2D}"/>
              </a:ext>
            </a:extLst>
          </p:cNvPr>
          <p:cNvSpPr/>
          <p:nvPr/>
        </p:nvSpPr>
        <p:spPr>
          <a:xfrm>
            <a:off x="7252768" y="3155457"/>
            <a:ext cx="1139607" cy="365666"/>
          </a:xfrm>
          <a:prstGeom prst="snip2Same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latin typeface="DM Sans" pitchFamily="2" charset="-18"/>
              </a:rPr>
              <a:t>do 30. 03. 2026</a:t>
            </a:r>
          </a:p>
        </p:txBody>
      </p:sp>
      <p:sp>
        <p:nvSpPr>
          <p:cNvPr id="31" name="Obdélník: s odříznutými horními rohy 30">
            <a:extLst>
              <a:ext uri="{FF2B5EF4-FFF2-40B4-BE49-F238E27FC236}">
                <a16:creationId xmlns:a16="http://schemas.microsoft.com/office/drawing/2014/main" id="{AFEB2E69-3079-E629-5114-B3481576D48F}"/>
              </a:ext>
            </a:extLst>
          </p:cNvPr>
          <p:cNvSpPr/>
          <p:nvPr/>
        </p:nvSpPr>
        <p:spPr>
          <a:xfrm>
            <a:off x="6713713" y="5568130"/>
            <a:ext cx="1268963" cy="391018"/>
          </a:xfrm>
          <a:prstGeom prst="snip2Same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latin typeface="DM Sans" pitchFamily="2" charset="-18"/>
              </a:rPr>
              <a:t>do 24 měsíců</a:t>
            </a:r>
          </a:p>
        </p:txBody>
      </p:sp>
      <p:sp>
        <p:nvSpPr>
          <p:cNvPr id="32" name="Bublinový popisek: se šipkou doleva 31">
            <a:extLst>
              <a:ext uri="{FF2B5EF4-FFF2-40B4-BE49-F238E27FC236}">
                <a16:creationId xmlns:a16="http://schemas.microsoft.com/office/drawing/2014/main" id="{9FC492E5-38BC-C8DD-3E16-9B230FDE5A17}"/>
              </a:ext>
            </a:extLst>
          </p:cNvPr>
          <p:cNvSpPr/>
          <p:nvPr/>
        </p:nvSpPr>
        <p:spPr>
          <a:xfrm>
            <a:off x="3947894" y="4172513"/>
            <a:ext cx="1697536" cy="1884783"/>
          </a:xfrm>
          <a:prstGeom prst="leftArrowCallou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latin typeface="DM Sans" pitchFamily="2" charset="-18"/>
              </a:rPr>
              <a:t>Kontrola na místě </a:t>
            </a:r>
          </a:p>
          <a:p>
            <a:pPr algn="ctr"/>
            <a:endParaRPr lang="cs-CZ" sz="1600" dirty="0">
              <a:latin typeface="DM Sans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524094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F6A2F6E-41C7-F322-8424-158D95982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4943"/>
            <a:ext cx="12192000" cy="113305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7DDA5AE-DD97-C761-1DDD-D2B97209E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latin typeface="DM Sans"/>
                <a:cs typeface="Calibri Light"/>
              </a:rPr>
              <a:t>Postup podání </a:t>
            </a:r>
            <a:r>
              <a:rPr lang="cs-CZ" b="1" err="1">
                <a:latin typeface="DM Sans"/>
                <a:cs typeface="Calibri Light"/>
              </a:rPr>
              <a:t>ŽoD</a:t>
            </a:r>
            <a:r>
              <a:rPr lang="cs-CZ" b="1">
                <a:latin typeface="DM Sans"/>
                <a:cs typeface="Calibri Light"/>
              </a:rPr>
              <a:t> na MAS</a:t>
            </a:r>
            <a:endParaRPr lang="cs-CZ" b="1">
              <a:latin typeface="DM San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627666-3229-8A9F-E6DA-0A6E51485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dirty="0">
                <a:latin typeface="DM Sans"/>
                <a:cs typeface="Calibri" panose="020F0502020204030204"/>
              </a:rPr>
              <a:t>Žadatel podává žádost prostřednictvím vlastního účtu na Portálu farmáře i s přílohami </a:t>
            </a:r>
            <a:endParaRPr lang="cs-CZ" dirty="0">
              <a:latin typeface="DM Sans"/>
              <a:cs typeface="Calibri" panose="020F0502020204030204"/>
            </a:endParaRPr>
          </a:p>
          <a:p>
            <a:r>
              <a:rPr lang="cs-CZ" sz="2000" b="1" dirty="0">
                <a:latin typeface="DM Sans"/>
                <a:cs typeface="Calibri" panose="020F0502020204030204"/>
              </a:rPr>
              <a:t>Za datum </a:t>
            </a:r>
            <a:r>
              <a:rPr lang="cs-CZ" sz="2000" dirty="0">
                <a:latin typeface="DM Sans"/>
                <a:cs typeface="Calibri" panose="020F0502020204030204"/>
              </a:rPr>
              <a:t>podání Žádosti o dotaci na MAS se považuje datum podání </a:t>
            </a:r>
            <a:r>
              <a:rPr lang="cs-CZ" sz="2000" b="1" dirty="0">
                <a:latin typeface="DM Sans"/>
                <a:cs typeface="Calibri" panose="020F0502020204030204"/>
              </a:rPr>
              <a:t>Žádosti o dotaci přes Portál farmáře</a:t>
            </a:r>
            <a:endParaRPr lang="cs-CZ" sz="2000" dirty="0">
              <a:latin typeface="DM Sans"/>
              <a:cs typeface="Calibri" panose="020F0502020204030204"/>
            </a:endParaRPr>
          </a:p>
          <a:p>
            <a:r>
              <a:rPr lang="cs-CZ" sz="2000" dirty="0">
                <a:latin typeface="DM Sans"/>
                <a:cs typeface="Calibri" panose="020F0502020204030204"/>
              </a:rPr>
              <a:t>Po předložení žádosti provedou pracovníci MAS administrativní kontrolu</a:t>
            </a:r>
            <a:endParaRPr lang="cs-CZ" sz="2000" b="1" dirty="0">
              <a:latin typeface="DM Sans"/>
              <a:cs typeface="Calibri"/>
            </a:endParaRPr>
          </a:p>
          <a:p>
            <a:r>
              <a:rPr lang="cs-CZ" sz="2000" dirty="0">
                <a:latin typeface="DM Sans"/>
                <a:cs typeface="Calibri" panose="020F0502020204030204"/>
              </a:rPr>
              <a:t>Žádost o dotaci může být na základě písemných podkladů dodaných žadatelem upravována/doplňována i MAS</a:t>
            </a:r>
            <a:endParaRPr lang="cs-CZ" dirty="0">
              <a:latin typeface="DM Sans"/>
              <a:cs typeface="Calibri" panose="020F0502020204030204"/>
            </a:endParaRPr>
          </a:p>
          <a:p>
            <a:r>
              <a:rPr lang="cs-CZ" sz="2000" dirty="0">
                <a:latin typeface="DM Sans"/>
                <a:cs typeface="Calibri" panose="020F0502020204030204"/>
              </a:rPr>
              <a:t>v případě potřeby může MAS vyzvat žadatele písemnou formou k doplnění chybějících podkladů či informací</a:t>
            </a:r>
            <a:endParaRPr lang="cs-CZ" dirty="0">
              <a:latin typeface="DM Sans"/>
              <a:cs typeface="Calibri"/>
            </a:endParaRPr>
          </a:p>
          <a:p>
            <a:r>
              <a:rPr lang="cs-CZ" sz="2000" dirty="0">
                <a:latin typeface="DM Sans"/>
                <a:cs typeface="Calibri"/>
              </a:rPr>
              <a:t>MAS provede výběr projektů - informuje všechny žadatele do 5 dnů od schválení finálního výběru projektů</a:t>
            </a:r>
          </a:p>
          <a:p>
            <a:r>
              <a:rPr lang="cs-CZ" sz="1900" dirty="0">
                <a:latin typeface="DM Sans"/>
                <a:cs typeface="Calibri" panose="020F0502020204030204"/>
              </a:rPr>
              <a:t>Žadatel vybraného projektu následně finalizuje v úzké spolupráci s MAS  svoji žádost o dotaci včetně povinných příloh</a:t>
            </a:r>
            <a:endParaRPr lang="cs-CZ" sz="2000" dirty="0">
              <a:latin typeface="DM Sans"/>
              <a:cs typeface="Calibri" panose="020F0502020204030204"/>
            </a:endParaRPr>
          </a:p>
          <a:p>
            <a:pPr marL="0" indent="0">
              <a:buNone/>
            </a:pPr>
            <a:endParaRPr lang="cs-CZ" sz="2000" dirty="0">
              <a:cs typeface="Calibri" panose="020F0502020204030204"/>
            </a:endParaRPr>
          </a:p>
          <a:p>
            <a:endParaRPr lang="cs-CZ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4448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99EFA4-D143-49D3-82C4-2B48805AF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900" b="1" dirty="0">
                <a:latin typeface="DM Sans"/>
              </a:rPr>
              <a:t>Zřízení přístupu do Portálu Farmáře</a:t>
            </a:r>
            <a:r>
              <a:rPr lang="cs-CZ" sz="4000" b="1" dirty="0">
                <a:latin typeface="DM Sans"/>
              </a:rPr>
              <a:t> </a:t>
            </a:r>
            <a:br>
              <a:rPr lang="cs-CZ" b="1" dirty="0">
                <a:latin typeface="DM Sans" pitchFamily="2" charset="-18"/>
              </a:rPr>
            </a:br>
            <a:endParaRPr lang="cs-CZ" dirty="0">
              <a:latin typeface="DM Sans" pitchFamily="2" charset="-18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3E6B1A-1697-2C2F-4E81-2664DFBE1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55" y="183495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dirty="0">
                <a:latin typeface="DM Sans"/>
              </a:rPr>
              <a:t>Přístup do Portálu farmáře: </a:t>
            </a:r>
            <a:endParaRPr lang="cs-CZ" dirty="0">
              <a:latin typeface="Calibri" panose="020F0502020204030204"/>
              <a:cs typeface="Calibri" panose="020F0502020204030204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2000" dirty="0">
                <a:latin typeface="DM Sans"/>
              </a:rPr>
              <a:t>prostřednictvím datové schránky žadatele o dotaci</a:t>
            </a:r>
            <a:endParaRPr lang="cs-CZ" dirty="0">
              <a:latin typeface="Calibri" panose="020F0502020204030204"/>
              <a:cs typeface="Calibri" panose="020F0502020204030204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pl-PL" sz="1600" dirty="0"/>
              <a:t>na e-mail podatelny SZIF: podatelna@szif.</a:t>
            </a:r>
            <a:r>
              <a:rPr lang="pl-PL" sz="1400" dirty="0"/>
              <a:t>cz </a:t>
            </a:r>
            <a:r>
              <a:rPr lang="cs-CZ" sz="1400" dirty="0">
                <a:latin typeface="DM Sans"/>
              </a:rPr>
              <a:t>s elektronickým podpisem žadatele (</a:t>
            </a:r>
            <a:r>
              <a:rPr lang="cs-CZ" sz="1600" dirty="0"/>
              <a:t>žádá statutární orgán subjektu, či majitel účtu)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1600" dirty="0"/>
              <a:t>osobní návštěva pobočky SZIF: Oddělení příjmu žádostí a LPIS Havlíčkův Brod – Smetanovo náměstí 279, Havlíčkův Brod 580 01</a:t>
            </a:r>
            <a:endParaRPr lang="cs-CZ" sz="2000" dirty="0">
              <a:latin typeface="Calibri" panose="020F0502020204030204"/>
              <a:cs typeface="Calibri" panose="020F0502020204030204"/>
            </a:endParaRPr>
          </a:p>
          <a:p>
            <a:r>
              <a:rPr lang="cs-CZ" sz="2400" dirty="0">
                <a:latin typeface="DM Sans"/>
              </a:rPr>
              <a:t>Žadatel si vytiskne </a:t>
            </a:r>
            <a:r>
              <a:rPr lang="cs-CZ" sz="2400" dirty="0">
                <a:latin typeface="DM Sans"/>
                <a:hlinkClick r:id="rId2"/>
              </a:rPr>
              <a:t>formulář</a:t>
            </a:r>
            <a:r>
              <a:rPr lang="cs-CZ" sz="2400" dirty="0">
                <a:latin typeface="DM Sans"/>
              </a:rPr>
              <a:t> „Žádost o přístup do portálu do portálu EAGRI a do Portálu farmáře SZIF“ </a:t>
            </a:r>
          </a:p>
          <a:p>
            <a:r>
              <a:rPr lang="cs-CZ" sz="1600" b="1" i="0" dirty="0">
                <a:solidFill>
                  <a:srgbClr val="303030"/>
                </a:solidFill>
                <a:effectLst/>
                <a:latin typeface="Google Sans Text"/>
              </a:rPr>
              <a:t>Kdo ho zakládá:</a:t>
            </a:r>
            <a:r>
              <a:rPr lang="cs-CZ" sz="1600" b="0" i="0" dirty="0">
                <a:solidFill>
                  <a:srgbClr val="303030"/>
                </a:solidFill>
                <a:effectLst/>
                <a:latin typeface="Google Sans Text"/>
              </a:rPr>
              <a:t> Statutární orgán žadatele (např. starosta obce, předseda spolku) nebo jím zmocněná osoba na základě plné moc</a:t>
            </a:r>
            <a:endParaRPr lang="cs-CZ" sz="2400" dirty="0">
              <a:latin typeface="DM Sans"/>
            </a:endParaRPr>
          </a:p>
          <a:p>
            <a:r>
              <a:rPr lang="cs-CZ" sz="2400" dirty="0">
                <a:latin typeface="DM Sans"/>
              </a:rPr>
              <a:t> Zde je </a:t>
            </a:r>
            <a:r>
              <a:rPr lang="cs-CZ" sz="2400" dirty="0">
                <a:latin typeface="DM Sans"/>
                <a:hlinkClick r:id="rId3"/>
              </a:rPr>
              <a:t>návod</a:t>
            </a:r>
            <a:r>
              <a:rPr lang="cs-CZ" sz="2400" dirty="0">
                <a:latin typeface="DM Sans"/>
              </a:rPr>
              <a:t> přístupu do Portálu farmáře</a:t>
            </a:r>
          </a:p>
          <a:p>
            <a:r>
              <a:rPr lang="cs-CZ" sz="1500" b="0" i="0" dirty="0">
                <a:solidFill>
                  <a:srgbClr val="303030"/>
                </a:solidFill>
                <a:effectLst/>
                <a:latin typeface="Google Sans Text"/>
              </a:rPr>
              <a:t>upozornění o nových zprávách </a:t>
            </a:r>
            <a:endParaRPr lang="cs-CZ" sz="1500" dirty="0">
              <a:ea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C8E6F28-65CA-2DFA-4397-D64321380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24943"/>
            <a:ext cx="12192000" cy="113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63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D5BF1C-6608-1B49-286D-FDCA4C937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FA528E-4E21-C8A8-472C-41EFAF363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3420A7E-238C-1456-1F58-7C597698F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2" y="0"/>
            <a:ext cx="120512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12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6FB2E5-78FF-E546-EBE8-C2A865137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DM Sans"/>
              </a:rPr>
              <a:t>Podání </a:t>
            </a:r>
            <a:r>
              <a:rPr lang="cs-CZ" b="1" dirty="0" err="1">
                <a:latin typeface="DM Sans"/>
              </a:rPr>
              <a:t>ŽoD</a:t>
            </a:r>
            <a:r>
              <a:rPr lang="cs-CZ" b="1" dirty="0">
                <a:latin typeface="DM Sans"/>
              </a:rPr>
              <a:t> do Portálu Farmáře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015E84-743E-DB33-56F0-02E9952FC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512" y="1690688"/>
            <a:ext cx="1102766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cs-CZ" dirty="0">
              <a:latin typeface="DM Sans"/>
              <a:ea typeface="Calibri"/>
              <a:cs typeface="Calibri"/>
            </a:endParaRPr>
          </a:p>
          <a:p>
            <a:r>
              <a:rPr lang="cs-CZ" sz="2400" dirty="0">
                <a:latin typeface="DM Sans"/>
                <a:ea typeface="Calibri"/>
                <a:cs typeface="Calibri"/>
              </a:rPr>
              <a:t>Podrobný návod najdete na našich webových stránkách – Instruktážní list</a:t>
            </a:r>
          </a:p>
          <a:p>
            <a:endParaRPr lang="cs-CZ" dirty="0">
              <a:latin typeface="DM Sans"/>
              <a:ea typeface="Calibri"/>
              <a:cs typeface="Calibri"/>
            </a:endParaRPr>
          </a:p>
          <a:p>
            <a:endParaRPr lang="cs-CZ" dirty="0">
              <a:latin typeface="DM Sans"/>
              <a:ea typeface="Calibri"/>
              <a:cs typeface="Calibri"/>
            </a:endParaRPr>
          </a:p>
          <a:p>
            <a:endParaRPr lang="cs-CZ" dirty="0">
              <a:latin typeface="DM Sans"/>
              <a:ea typeface="Calibri"/>
              <a:cs typeface="Calibri"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5139141-3055-CCCB-8ABA-38AC0C0FC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4943"/>
            <a:ext cx="12192000" cy="1133057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474CD961-3268-1E7B-0E72-047F9D33E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512" y="2921168"/>
            <a:ext cx="1019556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latin typeface="Google Sans Text"/>
              </a:rPr>
              <a:t>Žádost generujete přímo v PF v sekci „Nová podání“. Vyberete příslušnou MAS, výzvu a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03030"/>
                </a:solidFill>
                <a:effectLst/>
                <a:latin typeface="Google Sans Text"/>
              </a:rPr>
              <a:t>Fichi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latin typeface="Google Sans Text"/>
              </a:rPr>
              <a:t> 5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000" b="0" i="0" dirty="0">
                <a:solidFill>
                  <a:srgbClr val="303030"/>
                </a:solidFill>
                <a:effectLst/>
                <a:latin typeface="Google Sans Text"/>
              </a:rPr>
              <a:t>Formulář si stáhnete do PC a vyplňujete podle </a:t>
            </a:r>
            <a:r>
              <a:rPr lang="cs-CZ" sz="2000" b="1" i="0" dirty="0">
                <a:solidFill>
                  <a:srgbClr val="303030"/>
                </a:solidFill>
                <a:effectLst/>
                <a:latin typeface="Google Sans Text"/>
              </a:rPr>
              <a:t>instruktážních listů</a:t>
            </a:r>
            <a:r>
              <a:rPr lang="cs-CZ" sz="2000" b="0" i="0" dirty="0">
                <a:solidFill>
                  <a:srgbClr val="303030"/>
                </a:solidFill>
                <a:effectLst/>
                <a:latin typeface="Google Sans Text"/>
              </a:rPr>
              <a:t>, které najdete pod tlačítkem </a:t>
            </a:r>
            <a:r>
              <a:rPr lang="cs-CZ" sz="2000" b="1" i="0" dirty="0">
                <a:solidFill>
                  <a:srgbClr val="303030"/>
                </a:solidFill>
                <a:effectLst/>
                <a:latin typeface="Google Sans Text"/>
              </a:rPr>
              <a:t>MENU</a:t>
            </a:r>
            <a:r>
              <a:rPr lang="cs-CZ" sz="2000" b="0" i="0" dirty="0">
                <a:solidFill>
                  <a:srgbClr val="303030"/>
                </a:solidFill>
                <a:effectLst/>
                <a:latin typeface="Google Sans Text"/>
              </a:rPr>
              <a:t> přímo v žádost</a:t>
            </a:r>
            <a:r>
              <a:rPr lang="cs-CZ" sz="2000" dirty="0">
                <a:latin typeface="Google Sans Text"/>
              </a:rPr>
              <a:t>i či na našich webových stránkách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037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DEA1E2-DA72-29B2-49E7-8BB3C9FF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8FF6C0-BFB5-67D0-A9B6-5941F22F9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4BDD115-7B73-CA7C-2A96-227C49E37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5242"/>
            <a:ext cx="12192000" cy="616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56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76927F-8F43-601E-873B-F610217E6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latin typeface="DM Sans"/>
              </a:rPr>
              <a:t>Obsah semináře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70B77E1-19A3-8927-1FA3-30E422CDA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cs-CZ" dirty="0">
                <a:latin typeface="DM Sans"/>
                <a:ea typeface="Calibri Light"/>
                <a:cs typeface="Calibri Light"/>
              </a:rPr>
              <a:t>Základní informace o výzvě</a:t>
            </a:r>
          </a:p>
          <a:p>
            <a:r>
              <a:rPr lang="cs-CZ" dirty="0">
                <a:latin typeface="DM Sans"/>
                <a:ea typeface="Calibri"/>
                <a:cs typeface="Calibri"/>
              </a:rPr>
              <a:t>Kritéria přijatelnosti projektu</a:t>
            </a:r>
          </a:p>
          <a:p>
            <a:r>
              <a:rPr lang="cs-CZ" dirty="0">
                <a:latin typeface="DM Sans"/>
                <a:ea typeface="Calibri"/>
                <a:cs typeface="Calibri"/>
              </a:rPr>
              <a:t>Další podmínky</a:t>
            </a:r>
          </a:p>
          <a:p>
            <a:r>
              <a:rPr lang="cs-CZ" dirty="0" err="1">
                <a:latin typeface="DM Sans"/>
                <a:ea typeface="Calibri"/>
                <a:cs typeface="Calibri"/>
              </a:rPr>
              <a:t>Fiche</a:t>
            </a:r>
            <a:r>
              <a:rPr lang="cs-CZ" dirty="0">
                <a:latin typeface="DM Sans"/>
                <a:ea typeface="Calibri"/>
                <a:cs typeface="Calibri"/>
              </a:rPr>
              <a:t> 5</a:t>
            </a:r>
          </a:p>
          <a:p>
            <a:r>
              <a:rPr lang="cs-CZ" dirty="0">
                <a:latin typeface="DM Sans"/>
                <a:ea typeface="Calibri"/>
                <a:cs typeface="Calibri"/>
              </a:rPr>
              <a:t>Postup administrace</a:t>
            </a:r>
          </a:p>
          <a:p>
            <a:r>
              <a:rPr lang="cs-CZ" dirty="0">
                <a:latin typeface="DM Sans"/>
                <a:ea typeface="Calibri"/>
                <a:cs typeface="Calibri"/>
              </a:rPr>
              <a:t>Přístup do Portálu Farmáře </a:t>
            </a:r>
          </a:p>
          <a:p>
            <a:r>
              <a:rPr lang="cs-CZ" dirty="0">
                <a:latin typeface="DM Sans"/>
                <a:ea typeface="Calibri"/>
                <a:cs typeface="Calibri"/>
              </a:rPr>
              <a:t>Povinné přílohy </a:t>
            </a:r>
            <a:endParaRPr lang="cs-CZ" sz="4000" dirty="0">
              <a:latin typeface="DM Sans"/>
              <a:ea typeface="Calibri"/>
              <a:cs typeface="Calibri"/>
            </a:endParaRPr>
          </a:p>
          <a:p>
            <a:r>
              <a:rPr lang="cs-CZ" dirty="0">
                <a:latin typeface="DM Sans"/>
                <a:ea typeface="Calibri"/>
                <a:cs typeface="Calibri"/>
              </a:rPr>
              <a:t>Zadávání zakázek</a:t>
            </a:r>
          </a:p>
          <a:p>
            <a:pPr marL="0" indent="0">
              <a:buNone/>
            </a:pPr>
            <a:br>
              <a:rPr lang="cs-CZ" sz="3600" dirty="0">
                <a:latin typeface="DM Sans"/>
                <a:ea typeface="Calibri"/>
                <a:cs typeface="Calibri"/>
              </a:rPr>
            </a:br>
            <a:endParaRPr lang="cs-CZ" sz="4000" dirty="0">
              <a:latin typeface="DM Sans"/>
              <a:ea typeface="Calibri"/>
              <a:cs typeface="Calibri"/>
            </a:endParaRPr>
          </a:p>
          <a:p>
            <a:endParaRPr lang="cs-CZ" dirty="0">
              <a:latin typeface="DM Sans"/>
              <a:ea typeface="Calibri"/>
              <a:cs typeface="Calibri"/>
            </a:endParaRPr>
          </a:p>
          <a:p>
            <a:endParaRPr lang="cs-CZ" dirty="0">
              <a:latin typeface="DM Sans"/>
              <a:ea typeface="Calibri"/>
              <a:cs typeface="Calibri"/>
            </a:endParaRPr>
          </a:p>
          <a:p>
            <a:endParaRPr lang="cs-CZ" dirty="0">
              <a:ea typeface="Calibri"/>
              <a:cs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348E191-72C5-3B1F-9F0A-75FF2411C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652324"/>
            <a:ext cx="12192000" cy="1133057"/>
          </a:xfrm>
          <a:prstGeom prst="rect">
            <a:avLst/>
          </a:prstGeom>
        </p:spPr>
      </p:pic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F0101BB4-2A80-6512-2840-52BC42B98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6041" y="313503"/>
            <a:ext cx="5241948" cy="103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97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43E066-4FC9-5EE6-94FB-147666906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3260BB-BBFD-E63D-C3C9-0F2E9F6A4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BF4A6E3-6CAA-458D-20F6-D8A382D64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22" y="0"/>
            <a:ext cx="118125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26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D26168-4076-6E15-0691-895C9EEDF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cs-CZ" altLang="cs-CZ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 a kam napsat (Klíčové stránky žádosti)</a:t>
            </a:r>
            <a:br>
              <a:rPr kumimoji="0" lang="cs-CZ" altLang="cs-CZ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001ADEB-EE0E-C26E-CA74-1C112808FC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65842" y="2103437"/>
            <a:ext cx="10887958" cy="336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Strana B1 (Popis projektu):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Zde uvádíte stručný popis činnosti, výchozí stav a zdůvodnění projektu.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Důležité: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Fiche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5 je popis 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přidané hodnoty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(inovativnost, komunitní dopad) sice nepovinný, ale 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důrazně se doporučuje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jej uvést, protože MAS ji posuzuje.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Strana E2 (Preferenční kritéria):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Zde volíte kritéria, za která chcete získat body (např. délka realizace do 1 roku, propagace nad rámec). 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Pozor: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Jednou zvolené bodování nelze po registraci na MAS měnit.</a:t>
            </a:r>
          </a:p>
        </p:txBody>
      </p:sp>
    </p:spTree>
    <p:extLst>
      <p:ext uri="{BB962C8B-B14F-4D97-AF65-F5344CB8AC3E}">
        <p14:creationId xmlns:p14="http://schemas.microsoft.com/office/powerpoint/2010/main" val="2408325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722E522-1A95-6FE0-AA84-F596BD99E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4943"/>
            <a:ext cx="12192000" cy="113305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38ABDE-ECE9-CF1D-DCC4-BE4E96A4A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7365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DM Sans"/>
                <a:ea typeface="Calibri Light"/>
                <a:cs typeface="Calibri Light"/>
              </a:rPr>
              <a:t>Povinné přílohy - Žádost o dotaci na MAS</a:t>
            </a:r>
            <a:endParaRPr lang="cs-CZ" sz="4000" b="1" dirty="0">
              <a:latin typeface="DM San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CDBA58-364E-6C88-871E-32EE6CBA1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37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dirty="0">
                <a:latin typeface="DM Sans"/>
              </a:rPr>
              <a:t>U stavebních výdajů – fotodokumentace před realizací</a:t>
            </a:r>
            <a:endParaRPr lang="cs-CZ" sz="3200" dirty="0">
              <a:latin typeface="DM Sans"/>
              <a:ea typeface="Calibri" panose="020F0502020204030204"/>
              <a:cs typeface="Calibri" panose="020F0502020204030204"/>
            </a:endParaRPr>
          </a:p>
          <a:p>
            <a:pPr algn="just"/>
            <a:r>
              <a:rPr lang="cs-CZ" dirty="0">
                <a:latin typeface="DM Sans"/>
              </a:rPr>
              <a:t>Povolení stavebního úřadu – platné ke dni podání na RO SZIF</a:t>
            </a:r>
            <a:endParaRPr lang="cs-CZ" sz="3200" dirty="0">
              <a:latin typeface="DM Sans"/>
            </a:endParaRPr>
          </a:p>
          <a:p>
            <a:pPr algn="just"/>
            <a:r>
              <a:rPr lang="cs-CZ" dirty="0">
                <a:latin typeface="DM Sans"/>
              </a:rPr>
              <a:t>Projektová dokumentace schválená stavebním úřadem </a:t>
            </a:r>
            <a:endParaRPr lang="cs-CZ" sz="3200" dirty="0">
              <a:latin typeface="DM Sans"/>
            </a:endParaRPr>
          </a:p>
          <a:p>
            <a:r>
              <a:rPr lang="cs-CZ" sz="3200" dirty="0">
                <a:ea typeface="Calibri"/>
                <a:cs typeface="Calibri"/>
              </a:rPr>
              <a:t>Dle preferenčních kritérií</a:t>
            </a:r>
          </a:p>
        </p:txBody>
      </p:sp>
    </p:spTree>
    <p:extLst>
      <p:ext uri="{BB962C8B-B14F-4D97-AF65-F5344CB8AC3E}">
        <p14:creationId xmlns:p14="http://schemas.microsoft.com/office/powerpoint/2010/main" val="1924757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DAF64C-304B-9AA2-3302-6BFF17416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latin typeface="DM Sans"/>
                <a:cs typeface="Calibri Light"/>
              </a:rPr>
              <a:t>Podání Žádosti o dotaci na RO SZIF</a:t>
            </a:r>
            <a:endParaRPr lang="cs-CZ">
              <a:latin typeface="DM San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A1EFE6-CF68-EF1D-C628-92AAF18F6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dirty="0">
                <a:latin typeface="DM Sans"/>
                <a:ea typeface="+mn-lt"/>
                <a:cs typeface="+mn-lt"/>
              </a:rPr>
              <a:t>MAS formulář </a:t>
            </a:r>
            <a:r>
              <a:rPr lang="cs-CZ" sz="2000" dirty="0" err="1">
                <a:latin typeface="DM Sans"/>
                <a:ea typeface="+mn-lt"/>
                <a:cs typeface="+mn-lt"/>
              </a:rPr>
              <a:t>ŽoD</a:t>
            </a:r>
            <a:r>
              <a:rPr lang="cs-CZ" sz="2000" dirty="0">
                <a:latin typeface="DM Sans"/>
                <a:ea typeface="+mn-lt"/>
                <a:cs typeface="+mn-lt"/>
              </a:rPr>
              <a:t> elektronicky podepíše a včetně příloh postoupí vybranému žadateli přes PF na podání RO SZIF minimálně tři dny před termínem </a:t>
            </a:r>
            <a:r>
              <a:rPr lang="cs-CZ" sz="2000" b="1" dirty="0">
                <a:latin typeface="DM Sans"/>
                <a:ea typeface="+mn-lt"/>
                <a:cs typeface="+mn-lt"/>
              </a:rPr>
              <a:t> registrace na RO SZIF stanoveného ve výzvě MAS</a:t>
            </a:r>
            <a:r>
              <a:rPr lang="cs-CZ" sz="2000" dirty="0">
                <a:latin typeface="DM Sans"/>
                <a:ea typeface="+mn-lt"/>
                <a:cs typeface="+mn-lt"/>
              </a:rPr>
              <a:t>.</a:t>
            </a:r>
          </a:p>
          <a:p>
            <a:r>
              <a:rPr lang="cs-CZ" sz="2000" dirty="0">
                <a:latin typeface="DM Sans"/>
                <a:ea typeface="+mn-lt"/>
                <a:cs typeface="+mn-lt"/>
              </a:rPr>
              <a:t>O podání </a:t>
            </a:r>
            <a:r>
              <a:rPr lang="cs-CZ" sz="2000" dirty="0" err="1">
                <a:latin typeface="DM Sans"/>
                <a:ea typeface="+mn-lt"/>
                <a:cs typeface="+mn-lt"/>
              </a:rPr>
              <a:t>ŽoD</a:t>
            </a:r>
            <a:r>
              <a:rPr lang="cs-CZ" sz="2000" dirty="0">
                <a:latin typeface="DM Sans"/>
                <a:ea typeface="+mn-lt"/>
                <a:cs typeface="+mn-lt"/>
              </a:rPr>
              <a:t> na RO SZIF bude žadatel informován prostřednictvím PF SZIF nejpozději do 14 kalendářních dnů od finálního termínu registrace na RO SZIF </a:t>
            </a:r>
          </a:p>
          <a:p>
            <a:r>
              <a:rPr lang="cs-CZ" sz="2000" dirty="0">
                <a:latin typeface="DM Sans"/>
              </a:rPr>
              <a:t>SZIF provede administrativní kontrolu, kontrolu přijatelnosti a kontrolu dokumentace.  </a:t>
            </a:r>
          </a:p>
          <a:p>
            <a:r>
              <a:rPr lang="cs-CZ" sz="2000" dirty="0">
                <a:latin typeface="DM Sans"/>
              </a:rPr>
              <a:t>Při nedostatcích vyzve SZIF  k jejich odstranění do 21 kalendářních dnů </a:t>
            </a:r>
          </a:p>
          <a:p>
            <a:r>
              <a:rPr lang="cs-CZ" sz="2000" dirty="0">
                <a:latin typeface="DM Sans"/>
                <a:ea typeface="+mn-lt"/>
                <a:cs typeface="+mn-lt"/>
              </a:rPr>
              <a:t>Pokud je projekt schválen k poskytnutí dotace ze SZP, je žadatel vyzván prostřednictvím Portálu farmáře </a:t>
            </a:r>
            <a:r>
              <a:rPr lang="cs-CZ" sz="2000" b="1" dirty="0">
                <a:latin typeface="DM Sans"/>
                <a:ea typeface="+mn-lt"/>
                <a:cs typeface="+mn-lt"/>
              </a:rPr>
              <a:t>k podpisu Dohody</a:t>
            </a:r>
          </a:p>
          <a:p>
            <a:r>
              <a:rPr lang="cs-CZ" sz="2000" dirty="0">
                <a:latin typeface="DM Sans"/>
              </a:rPr>
              <a:t>Možná konzultace na MAS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558FA06-ABC5-78E7-A4CC-2154866E2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4943"/>
            <a:ext cx="12192000" cy="113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26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046D98-7336-E88B-A55E-9442619ED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C42C87-475A-D23D-39D4-56F13D2D3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E42C3F0-B6E2-48AB-96B2-939A8D58F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56"/>
            <a:ext cx="12192000" cy="672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02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9C5079-5AAB-4021-D8B7-89CA3045F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66CB5F-A7C1-4B7E-545F-ED0BC1831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007BD07-8450-B05C-FFA4-94C426AE3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511"/>
            <a:ext cx="12192000" cy="643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12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ED0454-D366-FA71-19F0-93B69F64E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1656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>
                <a:latin typeface="DM Sans"/>
                <a:ea typeface="Calibri" panose="020F0502020204030204" pitchFamily="34" charset="0"/>
                <a:cs typeface="DM Sans" pitchFamily="2" charset="-18"/>
              </a:rPr>
              <a:t>Povinné přílohy - podpis</a:t>
            </a:r>
            <a:r>
              <a:rPr lang="cs-CZ" b="1" dirty="0">
                <a:effectLst/>
                <a:latin typeface="DM Sans"/>
                <a:ea typeface="Calibri" panose="020F0502020204030204" pitchFamily="34" charset="0"/>
                <a:cs typeface="DM Sans" pitchFamily="2" charset="-18"/>
              </a:rPr>
              <a:t> Dohody </a:t>
            </a:r>
            <a:br>
              <a:rPr lang="cs-CZ" sz="4400" dirty="0">
                <a:effectLst/>
                <a:latin typeface="DM Sans" pitchFamily="2" charset="-18"/>
                <a:ea typeface="Calibri" panose="020F0502020204030204" pitchFamily="34" charset="0"/>
                <a:cs typeface="DM Sans" pitchFamily="2" charset="-18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403071-68F1-CB60-0778-23465C9E7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2800" dirty="0">
                <a:effectLst/>
                <a:latin typeface="DM Sans" pitchFamily="2" charset="-18"/>
                <a:ea typeface="Calibri" panose="020F0502020204030204" pitchFamily="34" charset="0"/>
                <a:cs typeface="DM Sans" pitchFamily="2" charset="-18"/>
              </a:rPr>
              <a:t>Dokumentace k výběru dodavatele pokud je stanovena Příručkou pro zadávání zakázek daná pravidly</a:t>
            </a:r>
            <a:r>
              <a:rPr lang="cs-CZ" sz="2800" dirty="0">
                <a:latin typeface="DM Sans" pitchFamily="2" charset="-18"/>
                <a:ea typeface="Calibri" panose="020F0502020204030204" pitchFamily="34" charset="0"/>
                <a:cs typeface="DM Sans" pitchFamily="2" charset="-18"/>
              </a:rPr>
              <a:t> a dle Seznamu dokumentace k cen. marketingu</a:t>
            </a:r>
            <a:endParaRPr lang="cs-CZ" sz="2800" dirty="0">
              <a:effectLst/>
              <a:latin typeface="DM Sans" pitchFamily="2" charset="-18"/>
              <a:ea typeface="Calibri" panose="020F0502020204030204" pitchFamily="34" charset="0"/>
              <a:cs typeface="DM Sans" pitchFamily="2" charset="-18"/>
            </a:endParaRPr>
          </a:p>
          <a:p>
            <a:r>
              <a:rPr lang="cs-CZ" dirty="0">
                <a:latin typeface="DM Sans" pitchFamily="2" charset="-18"/>
              </a:rPr>
              <a:t>Potvrzení finančního úřadu o bezdlužnosti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2BC4500-CECF-2131-BD35-FF3D4958B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4943"/>
            <a:ext cx="12192000" cy="113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89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EA456FF-759B-3DDF-68AA-FE616DA07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4943"/>
            <a:ext cx="12192000" cy="113305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965A484-F1FB-A7A7-F3E4-4CD26C273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994"/>
            <a:ext cx="10515600" cy="1325563"/>
          </a:xfrm>
        </p:spPr>
        <p:txBody>
          <a:bodyPr>
            <a:normAutofit/>
          </a:bodyPr>
          <a:lstStyle/>
          <a:p>
            <a:r>
              <a:rPr lang="cs-CZ" sz="4400" b="1" dirty="0">
                <a:effectLst/>
                <a:latin typeface="DM Sans"/>
                <a:ea typeface="Calibri"/>
                <a:cs typeface="DM Sans" pitchFamily="2" charset="-18"/>
              </a:rPr>
              <a:t>Povinné přílohy </a:t>
            </a:r>
            <a:r>
              <a:rPr lang="cs-CZ" b="1" dirty="0">
                <a:latin typeface="DM Sans"/>
                <a:ea typeface="Calibri"/>
                <a:cs typeface="DM Sans" pitchFamily="2" charset="-18"/>
              </a:rPr>
              <a:t>- Žádost o</a:t>
            </a:r>
            <a:r>
              <a:rPr lang="cs-CZ" sz="4400" b="1" dirty="0">
                <a:effectLst/>
                <a:latin typeface="DM Sans"/>
                <a:ea typeface="Calibri"/>
                <a:cs typeface="DM Sans" pitchFamily="2" charset="-18"/>
              </a:rPr>
              <a:t> platbu </a:t>
            </a:r>
            <a:br>
              <a:rPr lang="cs-CZ" sz="4400" dirty="0">
                <a:effectLst/>
                <a:latin typeface="DM Sans" pitchFamily="2" charset="-18"/>
                <a:ea typeface="Calibri" panose="020F0502020204030204" pitchFamily="34" charset="0"/>
                <a:cs typeface="DM Sans" pitchFamily="2" charset="-18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F929BA-6B6B-C541-7B58-E7AA6E734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800" dirty="0">
                <a:effectLst/>
                <a:latin typeface="DM Sans" pitchFamily="2" charset="-18"/>
                <a:ea typeface="Calibri" panose="020F0502020204030204" pitchFamily="34" charset="0"/>
                <a:cs typeface="DM Sans" pitchFamily="2" charset="-18"/>
              </a:rPr>
              <a:t>Doklad o vedení BÚ vlastníka dotace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800" dirty="0">
                <a:effectLst/>
                <a:latin typeface="DM Sans" pitchFamily="2" charset="-18"/>
                <a:ea typeface="Calibri" panose="020F0502020204030204" pitchFamily="34" charset="0"/>
                <a:cs typeface="DM Sans" pitchFamily="2" charset="-18"/>
              </a:rPr>
              <a:t>Účetní daňové doklady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800" dirty="0">
                <a:effectLst/>
                <a:latin typeface="DM Sans" pitchFamily="2" charset="-18"/>
                <a:ea typeface="Calibri" panose="020F0502020204030204" pitchFamily="34" charset="0"/>
                <a:cs typeface="DM Sans" pitchFamily="2" charset="-18"/>
              </a:rPr>
              <a:t>Doklad o uhrazení závazku dodavateli (např. výpis z bú)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800" dirty="0">
                <a:effectLst/>
                <a:latin typeface="DM Sans" pitchFamily="2" charset="-18"/>
                <a:ea typeface="Calibri" panose="020F0502020204030204" pitchFamily="34" charset="0"/>
                <a:cs typeface="DM Sans" pitchFamily="2" charset="-18"/>
              </a:rPr>
              <a:t>U nákupu vozidla technický průkaz, pokud bude využíván mimo uzavřený areál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800" dirty="0">
                <a:effectLst/>
                <a:latin typeface="DM Sans" pitchFamily="2" charset="-18"/>
                <a:ea typeface="Calibri" panose="020F0502020204030204" pitchFamily="34" charset="0"/>
                <a:cs typeface="DM Sans" pitchFamily="2" charset="-18"/>
              </a:rPr>
              <a:t>Kolaudační souhlas nebo oznámení </a:t>
            </a:r>
            <a:r>
              <a:rPr lang="cs-CZ" dirty="0">
                <a:latin typeface="DM Sans" pitchFamily="2" charset="-18"/>
                <a:ea typeface="Calibri" panose="020F0502020204030204" pitchFamily="34" charset="0"/>
                <a:cs typeface="DM Sans" pitchFamily="2" charset="-18"/>
              </a:rPr>
              <a:t>SÚ </a:t>
            </a:r>
            <a:r>
              <a:rPr lang="cs-CZ" sz="2800" dirty="0">
                <a:effectLst/>
                <a:latin typeface="DM Sans" pitchFamily="2" charset="-18"/>
                <a:ea typeface="Calibri" panose="020F0502020204030204" pitchFamily="34" charset="0"/>
                <a:cs typeface="DM Sans" pitchFamily="2" charset="-18"/>
              </a:rPr>
              <a:t>o užívaní stavby 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800" dirty="0">
                <a:effectLst/>
                <a:latin typeface="DM Sans" pitchFamily="2" charset="-18"/>
                <a:ea typeface="Calibri" panose="020F0502020204030204" pitchFamily="34" charset="0"/>
                <a:cs typeface="DM Sans" pitchFamily="2" charset="-18"/>
              </a:rPr>
              <a:t>Soupiska daň. účetních dokladů k výdajům, ze kterých je stanovena dotace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800" dirty="0">
                <a:effectLst/>
                <a:latin typeface="DM Sans" pitchFamily="2" charset="-18"/>
                <a:ea typeface="Calibri" panose="020F0502020204030204" pitchFamily="34" charset="0"/>
                <a:cs typeface="DM Sans" pitchFamily="2" charset="-18"/>
              </a:rPr>
              <a:t>Potvrzení </a:t>
            </a:r>
            <a:r>
              <a:rPr lang="cs-CZ" dirty="0">
                <a:latin typeface="DM Sans" pitchFamily="2" charset="-18"/>
                <a:ea typeface="Calibri" panose="020F0502020204030204" pitchFamily="34" charset="0"/>
                <a:cs typeface="DM Sans" pitchFamily="2" charset="-18"/>
              </a:rPr>
              <a:t>FÚ </a:t>
            </a:r>
            <a:r>
              <a:rPr lang="cs-CZ" sz="2800" dirty="0">
                <a:effectLst/>
                <a:latin typeface="DM Sans" pitchFamily="2" charset="-18"/>
                <a:ea typeface="Calibri" panose="020F0502020204030204" pitchFamily="34" charset="0"/>
                <a:cs typeface="DM Sans" pitchFamily="2" charset="-18"/>
              </a:rPr>
              <a:t>o bezdlužnosti – ne starší než 30 dnů k datu předložení Žádosti o platbu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800" dirty="0">
                <a:effectLst/>
                <a:latin typeface="DM Sans" pitchFamily="2" charset="-18"/>
                <a:ea typeface="Calibri" panose="020F0502020204030204" pitchFamily="34" charset="0"/>
                <a:cs typeface="DM Sans" pitchFamily="2" charset="-18"/>
              </a:rPr>
              <a:t>Dokumentace k výběru dodavatele, pokud je stanov</a:t>
            </a:r>
            <a:r>
              <a:rPr lang="cs-CZ" dirty="0">
                <a:latin typeface="DM Sans" pitchFamily="2" charset="-18"/>
                <a:ea typeface="Calibri" panose="020F0502020204030204" pitchFamily="34" charset="0"/>
                <a:cs typeface="DM Sans" pitchFamily="2" charset="-18"/>
              </a:rPr>
              <a:t>e</a:t>
            </a:r>
            <a:r>
              <a:rPr lang="cs-CZ" sz="2800" dirty="0">
                <a:effectLst/>
                <a:latin typeface="DM Sans" pitchFamily="2" charset="-18"/>
                <a:ea typeface="Calibri" panose="020F0502020204030204" pitchFamily="34" charset="0"/>
                <a:cs typeface="DM Sans" pitchFamily="2" charset="-18"/>
              </a:rPr>
              <a:t>na příručkou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800" dirty="0">
                <a:effectLst/>
                <a:latin typeface="DM Sans" pitchFamily="2" charset="-18"/>
                <a:ea typeface="Calibri" panose="020F0502020204030204" pitchFamily="34" charset="0"/>
                <a:cs typeface="DM Sans" pitchFamily="2" charset="-18"/>
              </a:rPr>
              <a:t>Dodatky ke smlouvě s dodavatelem 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800" dirty="0">
                <a:effectLst/>
                <a:latin typeface="DM Sans" pitchFamily="2" charset="-18"/>
                <a:ea typeface="Calibri" panose="020F0502020204030204" pitchFamily="34" charset="0"/>
                <a:cs typeface="DM Sans" pitchFamily="2" charset="-18"/>
              </a:rPr>
              <a:t>Fotodokumentace předmětu dotace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2800" dirty="0">
                <a:effectLst/>
                <a:latin typeface="DM Sans" pitchFamily="2" charset="-18"/>
                <a:ea typeface="Calibri" panose="020F0502020204030204" pitchFamily="34" charset="0"/>
                <a:cs typeface="DM Sans" pitchFamily="2" charset="-18"/>
              </a:rPr>
              <a:t>Oprávnění k provozování činnosti, která je předmětem projektu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1303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93128-87E1-FA5E-6996-D684A434A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9D660BE-E1F6-6984-1F26-7C8C23C5C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4943"/>
            <a:ext cx="12192000" cy="113305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5AB9E46-3074-54A6-AE67-8F7D4DBBA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064"/>
            <a:ext cx="10515600" cy="1325563"/>
          </a:xfrm>
        </p:spPr>
        <p:txBody>
          <a:bodyPr/>
          <a:lstStyle/>
          <a:p>
            <a:r>
              <a:rPr lang="cs-CZ" b="1" dirty="0">
                <a:latin typeface="DM Sans"/>
                <a:ea typeface="Calibri Light"/>
                <a:cs typeface="Calibri Light"/>
              </a:rPr>
              <a:t>Zadávání zakázek - režimy</a:t>
            </a:r>
            <a:endParaRPr lang="cs-CZ" b="1" dirty="0">
              <a:latin typeface="DM San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09A54F6-1356-ACF0-F18D-A073E8145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998669" y="461963"/>
            <a:ext cx="2729062" cy="8059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9E2A81C-EC4A-A614-E28B-5EC7A9FB3509}"/>
              </a:ext>
            </a:extLst>
          </p:cNvPr>
          <p:cNvSpPr txBox="1"/>
          <p:nvPr/>
        </p:nvSpPr>
        <p:spPr>
          <a:xfrm>
            <a:off x="274689" y="5540277"/>
            <a:ext cx="113747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latin typeface="DM Sans"/>
                <a:ea typeface="+mn-lt"/>
                <a:cs typeface="+mn-lt"/>
              </a:rPr>
              <a:t>Mít k dispozici podklady, jako doklad realizace nákupu za ceny v místě a čase obvyklém (popř. screenshoty)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CEA49CB-2D2D-1361-B9A8-F08C98C3DF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89" y="1092750"/>
            <a:ext cx="7906715" cy="444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535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FAC9F6F-92CA-A962-9DD3-2F5C5A3AD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4943"/>
            <a:ext cx="12192000" cy="113305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0CE487C-3962-3B91-59D6-B7473424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DM Sans"/>
                <a:ea typeface="Calibri Light"/>
                <a:cs typeface="Calibri Light"/>
              </a:rPr>
              <a:t>Zadávání zakázek</a:t>
            </a:r>
            <a:endParaRPr lang="cs-CZ" b="1" dirty="0">
              <a:latin typeface="DM San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F5226E-8912-4394-C05C-356F99DFE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14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latin typeface="DM Sans"/>
                <a:ea typeface="+mn-lt"/>
                <a:cs typeface="+mn-lt"/>
              </a:rPr>
              <a:t>I u přímého nákupu doporučujeme mít k dispozici min. jednu další konkurenční nabídku jako doklad realizace nákupu za ceny v místě a čase obvyklém</a:t>
            </a:r>
          </a:p>
          <a:p>
            <a:r>
              <a:rPr lang="cs-CZ" dirty="0">
                <a:latin typeface="DM Sans"/>
                <a:ea typeface="+mn-lt"/>
                <a:cs typeface="+mn-lt"/>
              </a:rPr>
              <a:t>V případě přímého nákupu nepřesahujícím 100 tis. Kč bez DPH, lze nahradit smlouvu/objednávku účetním/daňovým dokladem od prodejce z obchodu </a:t>
            </a:r>
            <a:endParaRPr lang="cs-CZ" dirty="0"/>
          </a:p>
          <a:p>
            <a:r>
              <a:rPr lang="cs-CZ" dirty="0">
                <a:latin typeface="DM Sans"/>
                <a:ea typeface="+mn-lt"/>
                <a:cs typeface="+mn-lt"/>
              </a:rPr>
              <a:t>V případě přímého nákupu od 100 tis. Kč do 500 tis. Kč bez DPH se musí doložit smlouvou/objednávkou a účetním/daňovým dokladem </a:t>
            </a:r>
          </a:p>
          <a:p>
            <a:r>
              <a:rPr lang="cs-CZ" dirty="0">
                <a:latin typeface="DM Sans"/>
                <a:ea typeface="+mn-lt"/>
                <a:cs typeface="+mn-lt"/>
              </a:rPr>
              <a:t>Přílohy k přímému nákupu - součástí příloh k </a:t>
            </a:r>
            <a:r>
              <a:rPr lang="cs-CZ" dirty="0" err="1">
                <a:latin typeface="DM Sans"/>
                <a:ea typeface="+mn-lt"/>
                <a:cs typeface="+mn-lt"/>
              </a:rPr>
              <a:t>ŽoP</a:t>
            </a:r>
            <a:endParaRPr lang="cs-CZ" dirty="0">
              <a:latin typeface="DM Sans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9410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4C600D-574C-EB3B-634B-8892253A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latin typeface="DM Sans"/>
              </a:rPr>
              <a:t>Základní informace o výzvě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710815-C738-5D00-EDD8-9EEE1BC2B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576"/>
            <a:ext cx="11059510" cy="47213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dirty="0">
                <a:latin typeface="DM Sans"/>
              </a:rPr>
              <a:t>Příjem žádostí na MAS:        	</a:t>
            </a:r>
            <a:r>
              <a:rPr lang="cs-CZ" b="1" dirty="0">
                <a:latin typeface="DM Sans"/>
              </a:rPr>
              <a:t>5. 1. 2026</a:t>
            </a:r>
            <a:endParaRPr lang="cs-CZ" b="1" dirty="0">
              <a:latin typeface="DM Sans"/>
              <a:ea typeface="Calibri"/>
              <a:cs typeface="Calibri"/>
            </a:endParaRPr>
          </a:p>
          <a:p>
            <a:pPr algn="just"/>
            <a:r>
              <a:rPr lang="cs-CZ" dirty="0">
                <a:latin typeface="DM Sans"/>
              </a:rPr>
              <a:t>Ukončení příjmu žádostí:		</a:t>
            </a:r>
            <a:r>
              <a:rPr lang="cs-CZ" b="1" dirty="0">
                <a:solidFill>
                  <a:srgbClr val="FF0000"/>
                </a:solidFill>
                <a:latin typeface="DM Sans"/>
              </a:rPr>
              <a:t>20. 2. 2026</a:t>
            </a:r>
            <a:endParaRPr lang="cs-CZ" b="1" dirty="0">
              <a:solidFill>
                <a:srgbClr val="FF0000"/>
              </a:solidFill>
              <a:latin typeface="DM Sans"/>
              <a:ea typeface="Calibri"/>
              <a:cs typeface="Calibri"/>
            </a:endParaRPr>
          </a:p>
          <a:p>
            <a:pPr algn="just"/>
            <a:r>
              <a:rPr lang="cs-CZ" dirty="0">
                <a:latin typeface="DM Sans"/>
              </a:rPr>
              <a:t>Podání žádostí na RO SZIF:		30. 3. 2026</a:t>
            </a:r>
            <a:endParaRPr lang="cs-CZ" dirty="0">
              <a:latin typeface="DM Sans"/>
              <a:ea typeface="Calibri"/>
              <a:cs typeface="Calibri"/>
            </a:endParaRPr>
          </a:p>
          <a:p>
            <a:pPr algn="just"/>
            <a:r>
              <a:rPr lang="cs-CZ" dirty="0">
                <a:latin typeface="DM Sans"/>
              </a:rPr>
              <a:t>Územní vymezení: 		celé území MAS Podhůří Železných hor</a:t>
            </a:r>
          </a:p>
          <a:p>
            <a:pPr algn="just"/>
            <a:r>
              <a:rPr lang="cs-CZ" dirty="0">
                <a:latin typeface="DM Sans"/>
              </a:rPr>
              <a:t>Celková výše finanční alokace: </a:t>
            </a:r>
            <a:r>
              <a:rPr lang="cs-CZ" b="1" i="0" dirty="0">
                <a:solidFill>
                  <a:srgbClr val="FF0000"/>
                </a:solidFill>
                <a:effectLst/>
                <a:latin typeface="Google Sans Text"/>
              </a:rPr>
              <a:t>1 871 073 Kč</a:t>
            </a:r>
          </a:p>
          <a:p>
            <a:pPr algn="just"/>
            <a:r>
              <a:rPr lang="cs-CZ" dirty="0">
                <a:solidFill>
                  <a:srgbClr val="303030"/>
                </a:solidFill>
                <a:latin typeface="Google Sans Text"/>
              </a:rPr>
              <a:t>Míra dotace: </a:t>
            </a:r>
            <a:r>
              <a:rPr lang="cs-CZ" b="1" dirty="0">
                <a:solidFill>
                  <a:srgbClr val="FF0000"/>
                </a:solidFill>
                <a:latin typeface="Google Sans Text"/>
              </a:rPr>
              <a:t>80</a:t>
            </a:r>
            <a:r>
              <a:rPr lang="cs-CZ" b="1" dirty="0">
                <a:solidFill>
                  <a:srgbClr val="303030"/>
                </a:solidFill>
                <a:latin typeface="Google Sans Text"/>
              </a:rPr>
              <a:t> %</a:t>
            </a:r>
            <a:endParaRPr lang="cs-CZ" dirty="0">
              <a:latin typeface="DM Sans"/>
            </a:endParaRPr>
          </a:p>
          <a:p>
            <a:pPr algn="just"/>
            <a:r>
              <a:rPr lang="cs-CZ" sz="2800" b="1" dirty="0">
                <a:latin typeface="DM Sans"/>
              </a:rPr>
              <a:t>Žádosti se přijímají pouze elektronicky přes Portál Farmáře SZIF</a:t>
            </a:r>
            <a:endParaRPr lang="cs-CZ" sz="2800" b="1" dirty="0">
              <a:latin typeface="DM Sans"/>
              <a:ea typeface="Calibri"/>
              <a:cs typeface="Calibri"/>
            </a:endParaRPr>
          </a:p>
          <a:p>
            <a:pPr marL="0" indent="0">
              <a:buNone/>
            </a:pPr>
            <a:endParaRPr lang="cs-CZ" dirty="0">
              <a:latin typeface="DM Sans"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8D477F5-7316-0FF3-BD3F-E88301E52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652324"/>
            <a:ext cx="12192000" cy="1133057"/>
          </a:xfrm>
          <a:prstGeom prst="rect">
            <a:avLst/>
          </a:prstGeom>
        </p:spPr>
      </p:pic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792CF49D-B6A1-B9F8-AFF5-41732CEDE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43781" y="188585"/>
            <a:ext cx="3648194" cy="72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395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F13DD1B7-D31A-1638-ED50-8339D46C55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11936" y="872865"/>
            <a:ext cx="8117928" cy="419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Stručné shrnutí administrace: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1. Získáte přístup na PF a aktualizujete údaje.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2. Zkonzultujete záměr s MAS.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3. Vygenerujete a vyplníte žádost v PF.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4. Podáte žádost na MAS (přes PF) v termínu výzvy.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5. MAS provede výběr a bodování.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6. Vybraný projekt podáte na RO SZIF.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7. Po kontrole podepíšete 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Dohodu o poskytnutí dotace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8. Zrealizujete projekt, zaplatíte dodavatele a podáte 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Žádost o platbu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1397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85219A-0943-53C6-CDD8-C616D9369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1" y="2483174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latin typeface="DM Sans"/>
                <a:ea typeface="Calibri Light"/>
                <a:cs typeface="Calibri Light"/>
              </a:rPr>
              <a:t>Děkuji za pozornost!</a:t>
            </a:r>
            <a:endParaRPr lang="cs-CZ" b="1" dirty="0">
              <a:latin typeface="DM Sans"/>
              <a:cs typeface="Calibri Light"/>
            </a:endParaRP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3AD31D38-67E3-A238-7652-4DB24A248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11023"/>
            <a:ext cx="10515600" cy="15659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1800" dirty="0">
                <a:latin typeface="DM Sans"/>
                <a:ea typeface="+mn-lt"/>
                <a:cs typeface="+mn-lt"/>
              </a:rPr>
              <a:t>Ing. Nikola Jindrová</a:t>
            </a:r>
          </a:p>
          <a:p>
            <a:pPr marL="0" indent="0">
              <a:buNone/>
            </a:pPr>
            <a:r>
              <a:rPr lang="cs-CZ" sz="1800" dirty="0">
                <a:latin typeface="DM Sans"/>
                <a:ea typeface="+mn-lt"/>
                <a:cs typeface="+mn-lt"/>
              </a:rPr>
              <a:t>jindrova@podhurizeleznychhor.cz</a:t>
            </a:r>
            <a:endParaRPr lang="cs-CZ" sz="1800" dirty="0">
              <a:latin typeface="DM Sans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9452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1D40195-6640-6F39-19A8-D4D0437AE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9508"/>
            <a:ext cx="12192000" cy="113305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00CFDFC-41CB-4197-F60F-C3C0E5FF8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latin typeface="DM Sans"/>
              </a:rPr>
              <a:t>Kritéria přijatelnosti projektu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53BF81-F886-6BC4-AFE7-6BA4498E2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dirty="0">
                <a:latin typeface="DM Sans"/>
              </a:rPr>
              <a:t>Projekt musí být realizován na území MAS Podhůří Železných hor</a:t>
            </a:r>
          </a:p>
          <a:p>
            <a:r>
              <a:rPr lang="cs-CZ" dirty="0">
                <a:latin typeface="DM Sans"/>
              </a:rPr>
              <a:t>Projekt je v souladu s SCLLD MAS </a:t>
            </a:r>
          </a:p>
          <a:p>
            <a:r>
              <a:rPr lang="cs-CZ" dirty="0">
                <a:latin typeface="DM Sans"/>
              </a:rPr>
              <a:t>Projekt musí být funkční celek – výsledek je provozuschopný, účinný a účelný celek a to bez realizace dalších projektů </a:t>
            </a:r>
          </a:p>
          <a:p>
            <a:r>
              <a:rPr lang="cs-CZ" dirty="0">
                <a:latin typeface="DM Sans"/>
              </a:rPr>
              <a:t>Projekt splňuje účel a rozsah FICHE</a:t>
            </a:r>
          </a:p>
          <a:p>
            <a:r>
              <a:rPr lang="cs-CZ" dirty="0">
                <a:latin typeface="DM Sans"/>
              </a:rPr>
              <a:t>Projekt splňuje aspekty:</a:t>
            </a:r>
          </a:p>
          <a:p>
            <a:pPr lvl="1">
              <a:buFontTx/>
              <a:buChar char="-"/>
            </a:pPr>
            <a:r>
              <a:rPr lang="cs-CZ" dirty="0">
                <a:latin typeface="DM Sans"/>
              </a:rPr>
              <a:t>Účelnosti </a:t>
            </a:r>
            <a:r>
              <a:rPr lang="cs-CZ" sz="1500" i="1" dirty="0">
                <a:latin typeface="DM Sans"/>
              </a:rPr>
              <a:t>(projekt má jasný smysl a přináší konkrétní užitek)</a:t>
            </a:r>
          </a:p>
          <a:p>
            <a:pPr lvl="1">
              <a:buFontTx/>
              <a:buChar char="-"/>
            </a:pPr>
            <a:r>
              <a:rPr lang="cs-CZ" dirty="0">
                <a:latin typeface="DM Sans"/>
              </a:rPr>
              <a:t>Potřebnosti </a:t>
            </a:r>
            <a:r>
              <a:rPr lang="cs-CZ" sz="1500" i="1" dirty="0">
                <a:latin typeface="DM Sans"/>
              </a:rPr>
              <a:t>(projekt řeší reálný problém nebo potřebu v území)</a:t>
            </a:r>
          </a:p>
          <a:p>
            <a:pPr lvl="1">
              <a:buFontTx/>
              <a:buChar char="-"/>
            </a:pPr>
            <a:r>
              <a:rPr lang="cs-CZ" dirty="0">
                <a:latin typeface="DM Sans"/>
              </a:rPr>
              <a:t>Efektivnosti </a:t>
            </a:r>
            <a:r>
              <a:rPr lang="cs-CZ" sz="1500" i="1" dirty="0">
                <a:latin typeface="DM Sans"/>
              </a:rPr>
              <a:t>(dobrý poměr cena/výkon)</a:t>
            </a:r>
          </a:p>
          <a:p>
            <a:pPr lvl="1">
              <a:buFontTx/>
              <a:buChar char="-"/>
            </a:pPr>
            <a:r>
              <a:rPr lang="cs-CZ" dirty="0">
                <a:latin typeface="DM Sans"/>
              </a:rPr>
              <a:t>Hospodárnosti </a:t>
            </a:r>
            <a:r>
              <a:rPr lang="cs-CZ" sz="1500" i="1" dirty="0">
                <a:latin typeface="DM Sans"/>
              </a:rPr>
              <a:t>(náklady odpovídají cenám obvyklým na trhu)</a:t>
            </a:r>
          </a:p>
          <a:p>
            <a:pPr lvl="1">
              <a:buFontTx/>
              <a:buChar char="-"/>
            </a:pPr>
            <a:r>
              <a:rPr lang="cs-CZ" dirty="0">
                <a:latin typeface="DM Sans"/>
              </a:rPr>
              <a:t>Proveditelnosti </a:t>
            </a:r>
            <a:r>
              <a:rPr lang="cs-CZ" sz="1500" i="1" dirty="0">
                <a:latin typeface="DM Sans"/>
              </a:rPr>
              <a:t>(projekt je reálně uskutečnitelný – technicky, finančně i organizačně)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0EEADC88-1027-D319-3DED-6C82726B8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39352" y="230188"/>
            <a:ext cx="3042416" cy="60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52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F5DCBEA-EF61-9BBB-61A0-6A886E4B8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4943"/>
            <a:ext cx="12192000" cy="113305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E9CF0AB-930B-D50E-548B-FF50DB84F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latin typeface="DM Sans"/>
              </a:rPr>
              <a:t>Další podmínky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F052A1-C3A3-7CDE-19AD-E9EDC6DE7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dirty="0">
                <a:latin typeface="DM Sans"/>
              </a:rPr>
              <a:t>Žádost obdrží min. počet bodů za preferenční kritéria – </a:t>
            </a:r>
            <a:r>
              <a:rPr lang="cs-CZ" sz="2400" b="1" dirty="0">
                <a:solidFill>
                  <a:srgbClr val="FF0000"/>
                </a:solidFill>
                <a:latin typeface="DM Sans"/>
              </a:rPr>
              <a:t>min. 60 /80 b. </a:t>
            </a:r>
            <a:endParaRPr lang="cs-CZ" sz="2400" b="1" dirty="0">
              <a:solidFill>
                <a:srgbClr val="FF0000"/>
              </a:solidFill>
              <a:latin typeface="DM Sans"/>
              <a:ea typeface="Calibri" panose="020F0502020204030204"/>
              <a:cs typeface="Calibri" panose="020F0502020204030204"/>
            </a:endParaRPr>
          </a:p>
          <a:p>
            <a:r>
              <a:rPr lang="cs-CZ" sz="2400" dirty="0">
                <a:latin typeface="DM Sans"/>
                <a:ea typeface="+mn-lt"/>
                <a:cs typeface="+mn-lt"/>
              </a:rPr>
              <a:t>Dodržení požadavků na </a:t>
            </a:r>
            <a:r>
              <a:rPr lang="cs-CZ" sz="2400" dirty="0">
                <a:latin typeface="DM Sans"/>
                <a:ea typeface="+mn-lt"/>
                <a:cs typeface="+mn-lt"/>
                <a:hlinkClick r:id="rId3"/>
              </a:rPr>
              <a:t>publicitu projektu</a:t>
            </a:r>
            <a:endParaRPr lang="cs-CZ" sz="2400" dirty="0">
              <a:latin typeface="DM Sans"/>
            </a:endParaRPr>
          </a:p>
          <a:p>
            <a:r>
              <a:rPr lang="cs-CZ" sz="2400" dirty="0">
                <a:latin typeface="DM Sans"/>
              </a:rPr>
              <a:t>Dodržení preferenčních kritérií do skončení udržitelnosti projektu</a:t>
            </a:r>
            <a:endParaRPr lang="cs-CZ" sz="2400" dirty="0">
              <a:latin typeface="DM Sans"/>
              <a:ea typeface="Calibri" panose="020F0502020204030204"/>
              <a:cs typeface="Calibri" panose="020F0502020204030204"/>
            </a:endParaRPr>
          </a:p>
          <a:p>
            <a:pPr algn="just"/>
            <a:r>
              <a:rPr lang="cs-CZ" sz="2400" dirty="0">
                <a:latin typeface="DM Sans"/>
              </a:rPr>
              <a:t>Vznik výdajů (vystavení objednávky nebo uzavření smlouvy)</a:t>
            </a:r>
            <a:r>
              <a:rPr lang="cs-CZ" sz="2400" b="1" dirty="0">
                <a:latin typeface="DM Sans"/>
              </a:rPr>
              <a:t> nejdříve ke dni podání </a:t>
            </a:r>
            <a:r>
              <a:rPr lang="cs-CZ" sz="2400" b="1" dirty="0" err="1">
                <a:latin typeface="DM Sans"/>
              </a:rPr>
              <a:t>ŽoD</a:t>
            </a:r>
            <a:r>
              <a:rPr lang="cs-CZ" sz="2400" b="1" dirty="0">
                <a:latin typeface="DM Sans"/>
              </a:rPr>
              <a:t> na MAS</a:t>
            </a:r>
            <a:r>
              <a:rPr lang="cs-CZ" sz="2400" dirty="0">
                <a:latin typeface="DM Sans"/>
              </a:rPr>
              <a:t>, uhrazeny nejpozději do data předložení žádosti o platbu</a:t>
            </a:r>
          </a:p>
          <a:p>
            <a:pPr algn="just"/>
            <a:r>
              <a:rPr lang="pl-PL" sz="2400" dirty="0">
                <a:latin typeface="DM Sans"/>
              </a:rPr>
              <a:t>Realizace projektu a podání žádosti o platbu max. 24 měsíců od podpisu Dohody</a:t>
            </a:r>
            <a:endParaRPr lang="cs-CZ" dirty="0">
              <a:latin typeface="DM Sans"/>
            </a:endParaRPr>
          </a:p>
          <a:p>
            <a:endParaRPr lang="cs-CZ" dirty="0">
              <a:ea typeface="Calibri"/>
              <a:cs typeface="Calibri"/>
            </a:endParaRPr>
          </a:p>
          <a:p>
            <a:pPr marL="0" indent="0">
              <a:buNone/>
            </a:pPr>
            <a:endParaRPr lang="cs-CZ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8797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CC2024C-5B66-CA50-4C39-B2EFCAF99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26346"/>
            <a:ext cx="12192000" cy="113305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9B3BD72-AF51-B57F-5B2D-CFAFA2BD1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latin typeface="DM Sans"/>
                <a:ea typeface="Calibri Light"/>
                <a:cs typeface="Calibri Light"/>
              </a:rPr>
              <a:t>Další podmínky</a:t>
            </a:r>
            <a:endParaRPr lang="cs-CZ" b="1">
              <a:latin typeface="DM San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0A3731-0E75-3626-7F59-5512131C4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algn="just"/>
            <a:r>
              <a:rPr lang="cs-CZ" sz="2200" dirty="0">
                <a:latin typeface="DM Sans"/>
              </a:rPr>
              <a:t>Vázanost projektu na účel je 5 let</a:t>
            </a:r>
            <a:r>
              <a:rPr lang="cs-CZ" sz="2200" b="1" dirty="0">
                <a:latin typeface="DM Sans"/>
              </a:rPr>
              <a:t> </a:t>
            </a:r>
            <a:r>
              <a:rPr lang="cs-CZ" sz="2200" dirty="0">
                <a:latin typeface="DM Sans"/>
              </a:rPr>
              <a:t>od převedení dotace na účet příjemce dotace.</a:t>
            </a:r>
            <a:endParaRPr lang="pl-PL" sz="2200" dirty="0">
              <a:latin typeface="DM Sans"/>
            </a:endParaRPr>
          </a:p>
          <a:p>
            <a:pPr algn="just"/>
            <a:r>
              <a:rPr lang="cs-CZ" sz="2200" dirty="0">
                <a:latin typeface="DM Sans"/>
              </a:rPr>
              <a:t>Archivace dokumentů min. 10 let od proplacení dotace</a:t>
            </a:r>
          </a:p>
          <a:p>
            <a:pPr algn="just"/>
            <a:r>
              <a:rPr lang="cs-CZ" sz="2200" dirty="0">
                <a:latin typeface="DM Sans"/>
              </a:rPr>
              <a:t>Žadatel musí mít uspořádány právní vztahy k nemovitostem, na kterých budou realizované stavební výdaje nebo do kterých budou umístěny podpořené stroje, technologie nebo vybavení, dle specifických podmínek Pravidel od data podání </a:t>
            </a:r>
            <a:r>
              <a:rPr lang="cs-CZ" sz="2200" dirty="0" err="1">
                <a:latin typeface="DM Sans"/>
              </a:rPr>
              <a:t>ŽoP</a:t>
            </a:r>
            <a:r>
              <a:rPr lang="cs-CZ" sz="2200" dirty="0">
                <a:latin typeface="DM Sans"/>
              </a:rPr>
              <a:t> na MAS do konce lhůty vázanosti projektu na účel. </a:t>
            </a:r>
          </a:p>
          <a:p>
            <a:pPr algn="just"/>
            <a:r>
              <a:rPr lang="cs-CZ" sz="2200" dirty="0">
                <a:latin typeface="DM Sans"/>
              </a:rPr>
              <a:t>U PO lze za vlastnictví považovat i majetek svěřený do správy – prokazuje se zřizovací listinou. Viz str. 31/b. 5</a:t>
            </a:r>
            <a:endParaRPr lang="cs-CZ" dirty="0">
              <a:cs typeface="Calibri" panose="020F0502020204030204"/>
            </a:endParaRPr>
          </a:p>
          <a:p>
            <a:r>
              <a:rPr lang="cs-CZ" sz="2200" dirty="0">
                <a:latin typeface="DM Sans"/>
              </a:rPr>
              <a:t>Za danou FICHI v dané Výzvě MAS, pouze jednu </a:t>
            </a:r>
            <a:r>
              <a:rPr lang="cs-CZ" sz="2200" dirty="0" err="1">
                <a:latin typeface="DM Sans"/>
              </a:rPr>
              <a:t>ŽoD</a:t>
            </a:r>
            <a:r>
              <a:rPr lang="cs-CZ" sz="2200" dirty="0">
                <a:latin typeface="DM Sans"/>
              </a:rPr>
              <a:t> od konkrétního žadatele</a:t>
            </a:r>
          </a:p>
          <a:p>
            <a:r>
              <a:rPr lang="cs-CZ" sz="2200" dirty="0">
                <a:latin typeface="DM Sans"/>
              </a:rPr>
              <a:t>Přidaná hodnota projektu</a:t>
            </a:r>
            <a:endParaRPr lang="cs-CZ" sz="2400" dirty="0">
              <a:cs typeface="Calibri" panose="020F0502020204030204"/>
            </a:endParaRPr>
          </a:p>
          <a:p>
            <a:r>
              <a:rPr lang="cs-CZ" sz="2400" dirty="0">
                <a:latin typeface="DM Sans"/>
                <a:cs typeface="Calibri" panose="020F0502020204030204"/>
              </a:rPr>
              <a:t>P</a:t>
            </a:r>
            <a:r>
              <a:rPr lang="cs-CZ" sz="2200" dirty="0">
                <a:latin typeface="DM Sans"/>
              </a:rPr>
              <a:t>okud je žadatel nestátní nezisková organizace – nutná 2letá historie</a:t>
            </a:r>
          </a:p>
        </p:txBody>
      </p:sp>
    </p:spTree>
    <p:extLst>
      <p:ext uri="{BB962C8B-B14F-4D97-AF65-F5344CB8AC3E}">
        <p14:creationId xmlns:p14="http://schemas.microsoft.com/office/powerpoint/2010/main" val="3691853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371365A-1985-0A31-5F76-66C374999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4943"/>
            <a:ext cx="12192000" cy="1133057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D81CFF9E-2CE7-F56C-1F89-072C47017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800" b="1" dirty="0">
                <a:solidFill>
                  <a:srgbClr val="1A1A1A"/>
                </a:solidFill>
                <a:latin typeface="DM Sans"/>
              </a:rPr>
              <a:t>Podpora: Základní služby a obnova obcí</a:t>
            </a:r>
            <a:br>
              <a:rPr lang="cs-CZ" b="1" dirty="0">
                <a:latin typeface="DM Sans"/>
              </a:rPr>
            </a:br>
            <a:r>
              <a:rPr lang="cs-CZ" sz="3100" b="1" dirty="0">
                <a:solidFill>
                  <a:srgbClr val="1A1A1A"/>
                </a:solidFill>
                <a:latin typeface="DM Sans"/>
              </a:rPr>
              <a:t>FICHE 5</a:t>
            </a:r>
            <a:endParaRPr lang="cs-CZ" sz="3100" dirty="0">
              <a:ea typeface="Calibri Light"/>
              <a:cs typeface="Calibri Light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D01CB8A-A21F-D5D8-A5D5-F76D00D67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dirty="0">
                <a:latin typeface="DM Sans"/>
              </a:rPr>
              <a:t>Žadatel: Obce, svazky obcí, příspěvkové organizace, nestátní neziskové organizace</a:t>
            </a:r>
          </a:p>
          <a:p>
            <a:pPr algn="just"/>
            <a:r>
              <a:rPr lang="cs-CZ" dirty="0">
                <a:latin typeface="DM Sans"/>
              </a:rPr>
              <a:t>Dotační podpora je stanovena na 80 %</a:t>
            </a:r>
            <a:endParaRPr lang="cs-CZ" sz="1800" dirty="0">
              <a:effectLst/>
              <a:latin typeface="DM Sans"/>
              <a:ea typeface="Calibri" panose="020F0502020204030204" pitchFamily="34" charset="0"/>
              <a:cs typeface="DM Sans" pitchFamily="2" charset="-18"/>
            </a:endParaRPr>
          </a:p>
          <a:p>
            <a:pPr algn="just"/>
            <a:r>
              <a:rPr lang="cs-CZ" dirty="0">
                <a:latin typeface="DM Sans"/>
              </a:rPr>
              <a:t>Min. výše způsobilých výdajů: 100 000 Kč</a:t>
            </a:r>
          </a:p>
          <a:p>
            <a:pPr algn="just"/>
            <a:r>
              <a:rPr lang="cs-CZ" dirty="0">
                <a:latin typeface="DM Sans"/>
              </a:rPr>
              <a:t>Max. výše způsobilých výdajů: 2 000 000 Kč</a:t>
            </a:r>
            <a:endParaRPr lang="cs-CZ" b="1" dirty="0">
              <a:latin typeface="DM Sans"/>
            </a:endParaRPr>
          </a:p>
          <a:p>
            <a:pPr algn="just"/>
            <a:r>
              <a:rPr lang="cs-CZ" dirty="0">
                <a:latin typeface="DM Sans"/>
              </a:rPr>
              <a:t>Oblast podpory:</a:t>
            </a:r>
          </a:p>
          <a:p>
            <a:pPr marL="457200" lvl="1" indent="0" algn="just">
              <a:buNone/>
            </a:pPr>
            <a:r>
              <a:rPr lang="cs-CZ" dirty="0"/>
              <a:t>Kulturní, spolková a společenská zařízení, včetně komunitních center, center vzdělávání a knihoven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5268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6B79461-D536-D0B9-AB4D-3B1A7490D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err="1">
                <a:latin typeface="DM Sans"/>
                <a:ea typeface="Calibri Light"/>
                <a:cs typeface="Calibri Light"/>
              </a:rPr>
              <a:t>Způsobilé</a:t>
            </a:r>
            <a:r>
              <a:rPr lang="en-US" sz="4400" b="1">
                <a:latin typeface="DM Sans"/>
                <a:ea typeface="Calibri Light"/>
                <a:cs typeface="Calibri Light"/>
              </a:rPr>
              <a:t> </a:t>
            </a:r>
            <a:r>
              <a:rPr lang="en-US" sz="4400" b="1" err="1">
                <a:latin typeface="DM Sans"/>
                <a:ea typeface="Calibri Light"/>
                <a:cs typeface="Calibri Light"/>
              </a:rPr>
              <a:t>výdaje</a:t>
            </a:r>
            <a:endParaRPr lang="en-US" sz="4400" b="1">
              <a:latin typeface="DM Sans"/>
              <a:ea typeface="Calibri Light"/>
              <a:cs typeface="Calibri Light"/>
            </a:endParaRP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9017E312-F852-18EB-E5FB-5D2015626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cs-CZ" sz="2000" b="1" dirty="0">
                <a:latin typeface="DM Sans" pitchFamily="2" charset="-18"/>
              </a:rPr>
              <a:t>Investice </a:t>
            </a:r>
            <a:r>
              <a:rPr lang="cs-CZ" sz="2000" dirty="0">
                <a:latin typeface="DM Sans" pitchFamily="2" charset="-18"/>
              </a:rPr>
              <a:t>do staveb, strojů, technologií a vybavení pro kulturní, spolkové a společenské zařízení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>
                <a:latin typeface="DM Sans" pitchFamily="2" charset="-18"/>
              </a:rPr>
              <a:t>Zahrnuje např. výstavbu nebo rekonstrukci zařízení, komunitních center, knihoven a jejich zázemí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>
                <a:latin typeface="DM Sans" pitchFamily="2" charset="-18"/>
              </a:rPr>
              <a:t>Pořízení technologií a vybavení, včetně mobilních zařízení pro akce, jako jsou stany, pódia, stánky, pivní sety, mobilní toalety a osvětlovací technika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000" b="1" dirty="0" err="1">
                <a:latin typeface="DM Sans" pitchFamily="2" charset="-18"/>
                <a:ea typeface="Calibri" panose="020F0502020204030204" pitchFamily="34" charset="0"/>
                <a:cs typeface="DM Sans" pitchFamily="2" charset="-18"/>
              </a:rPr>
              <a:t>Fiche</a:t>
            </a:r>
            <a:r>
              <a:rPr lang="cs-CZ" sz="2000" b="1" dirty="0">
                <a:latin typeface="DM Sans" pitchFamily="2" charset="-18"/>
                <a:ea typeface="Calibri" panose="020F0502020204030204" pitchFamily="34" charset="0"/>
                <a:cs typeface="DM Sans" pitchFamily="2" charset="-18"/>
              </a:rPr>
              <a:t> 5 lze čerpat i na neinvestiční výdaje</a:t>
            </a:r>
            <a:endParaRPr lang="cs-CZ" sz="2000" b="1" dirty="0">
              <a:effectLst/>
              <a:latin typeface="DM Sans" pitchFamily="2" charset="-18"/>
              <a:ea typeface="Calibri" panose="020F0502020204030204" pitchFamily="34" charset="0"/>
              <a:cs typeface="DM Sans" pitchFamily="2" charset="-18"/>
            </a:endParaRPr>
          </a:p>
          <a:p>
            <a:r>
              <a:rPr lang="cs-CZ" sz="2000" dirty="0">
                <a:effectLst/>
                <a:latin typeface="DM Sans" pitchFamily="2" charset="-18"/>
                <a:ea typeface="Calibri" panose="020F0502020204030204" pitchFamily="34" charset="0"/>
                <a:cs typeface="DM Sans" pitchFamily="2" charset="-18"/>
              </a:rPr>
              <a:t>7% způsobilých výdajů, ze kterých je stanovena dotace může být použita na obecné náklady spojené s přípravou a realizací projektu se stavebními výdaji (vznik nejdříve od 1. 1. 2023)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cs-CZ" sz="2000" dirty="0">
              <a:latin typeface="DM Sans" pitchFamily="2" charset="-18"/>
            </a:endParaRPr>
          </a:p>
          <a:p>
            <a:pPr lvl="1"/>
            <a:endParaRPr lang="cs-CZ" sz="1400" dirty="0">
              <a:latin typeface="DM Sans" pitchFamily="2" charset="-18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0E57423-399B-33CB-8BE6-2FB20BC26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4943"/>
            <a:ext cx="12192000" cy="113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89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C4BB9C9-4D31-E63A-CCB0-78EAC9F66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4943"/>
            <a:ext cx="12192000" cy="1133057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758F1145-ABC1-8998-6877-48942E392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latin typeface="DM Sans"/>
              </a:rPr>
              <a:t>Dotaci nelze poskytnout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638E419-8638-1B67-4E2E-DBCC2472C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147"/>
            <a:ext cx="10515600" cy="435133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cs-CZ" dirty="0">
                <a:latin typeface="DM Sans"/>
              </a:rPr>
              <a:t>Pořízení použitého movitého majetku</a:t>
            </a:r>
          </a:p>
          <a:p>
            <a:r>
              <a:rPr lang="cs-CZ" dirty="0">
                <a:latin typeface="DM Sans"/>
              </a:rPr>
              <a:t>Nákup platebních nároků </a:t>
            </a:r>
          </a:p>
          <a:p>
            <a:r>
              <a:rPr lang="cs-CZ" dirty="0">
                <a:latin typeface="DM Sans"/>
              </a:rPr>
              <a:t>Nákup zvířat, jednoletých rostlin a jejich vysazování</a:t>
            </a:r>
          </a:p>
          <a:p>
            <a:r>
              <a:rPr lang="cs-CZ" dirty="0">
                <a:latin typeface="DM Sans"/>
              </a:rPr>
              <a:t>DPH u plátců DPH</a:t>
            </a:r>
          </a:p>
          <a:p>
            <a:r>
              <a:rPr lang="cs-CZ" dirty="0">
                <a:latin typeface="DM Sans"/>
              </a:rPr>
              <a:t>Prosté nahrazení investice </a:t>
            </a:r>
          </a:p>
          <a:p>
            <a:r>
              <a:rPr lang="cs-CZ" dirty="0">
                <a:latin typeface="DM Sans"/>
              </a:rPr>
              <a:t>Technologie sloužící k výrobě el. energie</a:t>
            </a:r>
          </a:p>
          <a:p>
            <a:r>
              <a:rPr lang="cs-CZ" dirty="0">
                <a:latin typeface="DM Sans"/>
              </a:rPr>
              <a:t>Investice do zalesňování, chov včel, klecových chovů</a:t>
            </a:r>
          </a:p>
          <a:p>
            <a:r>
              <a:rPr lang="cs-CZ" dirty="0">
                <a:latin typeface="DM Sans"/>
              </a:rPr>
              <a:t>Intervenční sklady,</a:t>
            </a:r>
          </a:p>
          <a:p>
            <a:r>
              <a:rPr lang="cs-CZ" dirty="0">
                <a:latin typeface="DM Sans"/>
              </a:rPr>
              <a:t>Provozní náklady včetně spotřebního materiálu </a:t>
            </a:r>
          </a:p>
          <a:p>
            <a:r>
              <a:rPr lang="cs-CZ" dirty="0">
                <a:latin typeface="DM Sans"/>
              </a:rPr>
              <a:t>Technologie pro zpracování vinných hroznů, medu </a:t>
            </a:r>
          </a:p>
          <a:p>
            <a:r>
              <a:rPr lang="cs-CZ" dirty="0">
                <a:latin typeface="DM Sans"/>
              </a:rPr>
              <a:t>Výdaje týkající se rybolovu </a:t>
            </a:r>
          </a:p>
          <a:p>
            <a:r>
              <a:rPr lang="cs-CZ" dirty="0">
                <a:latin typeface="DM Sans"/>
              </a:rPr>
              <a:t>Nákup nemovitostí</a:t>
            </a:r>
          </a:p>
          <a:p>
            <a:endParaRPr lang="cs-CZ" dirty="0">
              <a:latin typeface="DM Sans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3338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237805EF84674B92FF9666C08B4CB9" ma:contentTypeVersion="10" ma:contentTypeDescription="Create a new document." ma:contentTypeScope="" ma:versionID="26a2c68887363c541c0305058bc39e20">
  <xsd:schema xmlns:xsd="http://www.w3.org/2001/XMLSchema" xmlns:xs="http://www.w3.org/2001/XMLSchema" xmlns:p="http://schemas.microsoft.com/office/2006/metadata/properties" xmlns:ns2="72dedf8e-a1ee-4309-a757-8212915731e3" xmlns:ns3="ba42e702-5d39-4a17-9be0-9d54a1211c82" targetNamespace="http://schemas.microsoft.com/office/2006/metadata/properties" ma:root="true" ma:fieldsID="719641d7513ddb37eca5b7537e789c2d" ns2:_="" ns3:_="">
    <xsd:import namespace="72dedf8e-a1ee-4309-a757-8212915731e3"/>
    <xsd:import namespace="ba42e702-5d39-4a17-9be0-9d54a1211c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dedf8e-a1ee-4309-a757-8212915731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4d46bf-2e65-4281-8d3d-4697a70d64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42e702-5d39-4a17-9be0-9d54a1211c8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e824de5-3387-4ee4-b6d8-2a96c00c3444}" ma:internalName="TaxCatchAll" ma:showField="CatchAllData" ma:web="ba42e702-5d39-4a17-9be0-9d54a1211c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2dedf8e-a1ee-4309-a757-8212915731e3">
      <Terms xmlns="http://schemas.microsoft.com/office/infopath/2007/PartnerControls"/>
    </lcf76f155ced4ddcb4097134ff3c332f>
    <TaxCatchAll xmlns="ba42e702-5d39-4a17-9be0-9d54a1211c82" xsi:nil="true"/>
  </documentManagement>
</p:properties>
</file>

<file path=customXml/itemProps1.xml><?xml version="1.0" encoding="utf-8"?>
<ds:datastoreItem xmlns:ds="http://schemas.openxmlformats.org/officeDocument/2006/customXml" ds:itemID="{E024CB62-7170-42B2-948E-796AC95573BB}">
  <ds:schemaRefs>
    <ds:schemaRef ds:uri="72dedf8e-a1ee-4309-a757-8212915731e3"/>
    <ds:schemaRef ds:uri="ba42e702-5d39-4a17-9be0-9d54a1211c8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357C989-8524-49C2-A924-417A92DD5B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CEB2AF-2999-4FCF-858B-421F133BF638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72dedf8e-a1ee-4309-a757-8212915731e3"/>
    <ds:schemaRef ds:uri="http://purl.org/dc/elements/1.1/"/>
    <ds:schemaRef ds:uri="ba42e702-5d39-4a17-9be0-9d54a1211c82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3710</TotalTime>
  <Words>1795</Words>
  <Application>Microsoft Office PowerPoint</Application>
  <PresentationFormat>Širokoúhlá obrazovka</PresentationFormat>
  <Paragraphs>193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Courier New</vt:lpstr>
      <vt:lpstr>DM Sans</vt:lpstr>
      <vt:lpstr>Google Sans Text</vt:lpstr>
      <vt:lpstr>Symbol</vt:lpstr>
      <vt:lpstr>Times New Roman</vt:lpstr>
      <vt:lpstr>Office Theme</vt:lpstr>
      <vt:lpstr>Prezentace aplikace PowerPoint</vt:lpstr>
      <vt:lpstr>Obsah semináře</vt:lpstr>
      <vt:lpstr>Základní informace o výzvě</vt:lpstr>
      <vt:lpstr>Kritéria přijatelnosti projektu</vt:lpstr>
      <vt:lpstr>Další podmínky</vt:lpstr>
      <vt:lpstr>Další podmínky</vt:lpstr>
      <vt:lpstr>Podpora: Základní služby a obnova obcí FICHE 5</vt:lpstr>
      <vt:lpstr>Způsobilé výdaje</vt:lpstr>
      <vt:lpstr>Dotaci nelze poskytnout</vt:lpstr>
      <vt:lpstr>Prezentace aplikace PowerPoint</vt:lpstr>
      <vt:lpstr>Preferenční kritéria </vt:lpstr>
      <vt:lpstr>Preferenční kritéria</vt:lpstr>
      <vt:lpstr>Pravidla při shodě bodů, určení pořadí</vt:lpstr>
      <vt:lpstr>Postup administrace</vt:lpstr>
      <vt:lpstr>Postup podání ŽoD na MAS</vt:lpstr>
      <vt:lpstr>Zřízení přístupu do Portálu Farmáře  </vt:lpstr>
      <vt:lpstr>Prezentace aplikace PowerPoint</vt:lpstr>
      <vt:lpstr>Podání ŽoD do Portálu Farmáře</vt:lpstr>
      <vt:lpstr>Prezentace aplikace PowerPoint</vt:lpstr>
      <vt:lpstr>Prezentace aplikace PowerPoint</vt:lpstr>
      <vt:lpstr>Co a kam napsat (Klíčové stránky žádosti) </vt:lpstr>
      <vt:lpstr>Povinné přílohy - Žádost o dotaci na MAS</vt:lpstr>
      <vt:lpstr>Podání Žádosti o dotaci na RO SZIF</vt:lpstr>
      <vt:lpstr>Prezentace aplikace PowerPoint</vt:lpstr>
      <vt:lpstr>Prezentace aplikace PowerPoint</vt:lpstr>
      <vt:lpstr>Povinné přílohy - podpis Dohody  </vt:lpstr>
      <vt:lpstr>Povinné přílohy - Žádost o platbu  </vt:lpstr>
      <vt:lpstr>Zadávání zakázek - režimy</vt:lpstr>
      <vt:lpstr>Zadávání zakázek</vt:lpstr>
      <vt:lpstr>Prezentace aplikace PowerPoint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Sandra Šimůnková</dc:creator>
  <cp:lastModifiedBy>Nikola Jindrová</cp:lastModifiedBy>
  <cp:revision>39</cp:revision>
  <cp:lastPrinted>2026-01-06T13:53:08Z</cp:lastPrinted>
  <dcterms:created xsi:type="dcterms:W3CDTF">2024-10-03T11:45:30Z</dcterms:created>
  <dcterms:modified xsi:type="dcterms:W3CDTF">2026-01-07T07:40:28Z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0x0101000F237805EF84674B92FF9666C08B4CB9</vt:lpwstr>
  </property>
  <property fmtid="{D5CDD505-2E9C-101B-9397-08002B2CF9AE}" pid="3" name="MediaServiceImageTags">
    <vt:lpwstr/>
  </property>
</Properties>
</file>